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4"/>
  </p:notesMasterIdLst>
  <p:sldIdLst>
    <p:sldId id="263" r:id="rId2"/>
    <p:sldId id="262" r:id="rId3"/>
  </p:sldIdLst>
  <p:sldSz cx="7775575" cy="10907713"/>
  <p:notesSz cx="6888163" cy="10020300"/>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8DC21F"/>
    <a:srgbClr val="7CAB1C"/>
    <a:srgbClr val="9EABB4"/>
    <a:srgbClr val="01B2B6"/>
    <a:srgbClr val="0089D1"/>
    <a:srgbClr val="FF3B77"/>
    <a:srgbClr val="141414"/>
    <a:srgbClr val="AA8755"/>
    <a:srgbClr val="DDBB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532123-9198-47DE-B742-F6B47CDEA584}" v="3" dt="2023-11-05T07:05:57.22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81" autoAdjust="0"/>
    <p:restoredTop sz="86395"/>
  </p:normalViewPr>
  <p:slideViewPr>
    <p:cSldViewPr snapToGrid="0">
      <p:cViewPr varScale="1">
        <p:scale>
          <a:sx n="58" d="100"/>
          <a:sy n="58" d="100"/>
        </p:scale>
        <p:origin x="2659" y="24"/>
      </p:cViewPr>
      <p:guideLst>
        <p:guide orient="horz" pos="3435"/>
        <p:guide pos="244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84870" cy="502755"/>
          </a:xfrm>
          <a:prstGeom prst="rect">
            <a:avLst/>
          </a:prstGeom>
        </p:spPr>
        <p:txBody>
          <a:bodyPr vert="horz" lIns="92455" tIns="46227" rIns="92455" bIns="46227"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701" y="0"/>
            <a:ext cx="2984870" cy="502755"/>
          </a:xfrm>
          <a:prstGeom prst="rect">
            <a:avLst/>
          </a:prstGeom>
        </p:spPr>
        <p:txBody>
          <a:bodyPr vert="horz" lIns="92455" tIns="46227" rIns="92455" bIns="46227" rtlCol="0"/>
          <a:lstStyle>
            <a:lvl1pPr algn="r">
              <a:defRPr sz="1200"/>
            </a:lvl1pPr>
          </a:lstStyle>
          <a:p>
            <a:fld id="{70F99883-74AE-4A2C-81B7-5B86A08198C0}" type="datetimeFigureOut">
              <a:rPr kumimoji="1" lang="ja-JP" altLang="en-US" smtClean="0"/>
              <a:pPr/>
              <a:t>2023/11/30</a:t>
            </a:fld>
            <a:endParaRPr kumimoji="1" lang="ja-JP" altLang="en-US"/>
          </a:p>
        </p:txBody>
      </p:sp>
      <p:sp>
        <p:nvSpPr>
          <p:cNvPr id="4" name="スライド イメージ プレースホルダー 3"/>
          <p:cNvSpPr>
            <a:spLocks noGrp="1" noRot="1" noChangeAspect="1"/>
          </p:cNvSpPr>
          <p:nvPr>
            <p:ph type="sldImg" idx="2"/>
          </p:nvPr>
        </p:nvSpPr>
        <p:spPr>
          <a:xfrm>
            <a:off x="2238375" y="1250950"/>
            <a:ext cx="2411413" cy="3384550"/>
          </a:xfrm>
          <a:prstGeom prst="rect">
            <a:avLst/>
          </a:prstGeom>
          <a:noFill/>
          <a:ln w="12700">
            <a:solidFill>
              <a:prstClr val="black"/>
            </a:solidFill>
          </a:ln>
        </p:spPr>
        <p:txBody>
          <a:bodyPr vert="horz" lIns="92455" tIns="46227" rIns="92455" bIns="46227" rtlCol="0" anchor="ctr"/>
          <a:lstStyle/>
          <a:p>
            <a:endParaRPr lang="ja-JP" altLang="en-US"/>
          </a:p>
        </p:txBody>
      </p:sp>
      <p:sp>
        <p:nvSpPr>
          <p:cNvPr id="5" name="ノート プレースホルダー 4"/>
          <p:cNvSpPr>
            <a:spLocks noGrp="1"/>
          </p:cNvSpPr>
          <p:nvPr>
            <p:ph type="body" sz="quarter" idx="3"/>
          </p:nvPr>
        </p:nvSpPr>
        <p:spPr>
          <a:xfrm>
            <a:off x="688817" y="4822270"/>
            <a:ext cx="5510530" cy="3945493"/>
          </a:xfrm>
          <a:prstGeom prst="rect">
            <a:avLst/>
          </a:prstGeom>
        </p:spPr>
        <p:txBody>
          <a:bodyPr vert="horz" lIns="92455" tIns="46227" rIns="92455" bIns="462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517549"/>
            <a:ext cx="2984870" cy="502754"/>
          </a:xfrm>
          <a:prstGeom prst="rect">
            <a:avLst/>
          </a:prstGeom>
        </p:spPr>
        <p:txBody>
          <a:bodyPr vert="horz" lIns="92455" tIns="46227" rIns="92455" bIns="462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701" y="9517549"/>
            <a:ext cx="2984870" cy="502754"/>
          </a:xfrm>
          <a:prstGeom prst="rect">
            <a:avLst/>
          </a:prstGeom>
        </p:spPr>
        <p:txBody>
          <a:bodyPr vert="horz" lIns="92455" tIns="46227" rIns="92455" bIns="46227" rtlCol="0" anchor="b"/>
          <a:lstStyle>
            <a:lvl1pPr algn="r">
              <a:defRPr sz="1200"/>
            </a:lvl1pPr>
          </a:lstStyle>
          <a:p>
            <a:fld id="{ACD93CC5-A9B8-46A1-B8C3-70AA73E05DA2}" type="slidenum">
              <a:rPr kumimoji="1" lang="ja-JP" altLang="en-US" smtClean="0"/>
              <a:pPr/>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687" y="0"/>
            <a:ext cx="7775574" cy="381887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p:cNvSpPr txBox="1"/>
          <p:nvPr/>
        </p:nvSpPr>
        <p:spPr>
          <a:xfrm>
            <a:off x="429195" y="1047126"/>
            <a:ext cx="7031866" cy="1323439"/>
          </a:xfrm>
          <a:prstGeom prst="rect">
            <a:avLst/>
          </a:prstGeom>
          <a:noFill/>
        </p:spPr>
        <p:txBody>
          <a:bodyPr wrap="square" rtlCol="0">
            <a:spAutoFit/>
          </a:bodyPr>
          <a:lstStyle/>
          <a:p>
            <a:pPr algn="ctr"/>
            <a:r>
              <a:rPr lang="ja-JP" altLang="en-US" sz="4000" b="1" dirty="0">
                <a:solidFill>
                  <a:srgbClr val="0070C0"/>
                </a:solidFill>
                <a:effectLst>
                  <a:glow rad="88900">
                    <a:schemeClr val="bg1"/>
                  </a:glow>
                  <a:outerShdw blurRad="38100" dist="38100" dir="2700000" algn="tl">
                    <a:srgbClr val="000000">
                      <a:alpha val="43137"/>
                    </a:srgbClr>
                  </a:outerShdw>
                </a:effectLst>
              </a:rPr>
              <a:t>市町村事業に参加協力する</a:t>
            </a:r>
            <a:endParaRPr lang="en-US" altLang="ja-JP" sz="4000" b="1" dirty="0">
              <a:solidFill>
                <a:srgbClr val="0070C0"/>
              </a:solidFill>
              <a:effectLst>
                <a:glow rad="88900">
                  <a:schemeClr val="bg1"/>
                </a:glow>
                <a:outerShdw blurRad="38100" dist="38100" dir="2700000" algn="tl">
                  <a:srgbClr val="000000">
                    <a:alpha val="43137"/>
                  </a:srgbClr>
                </a:outerShdw>
              </a:effectLst>
            </a:endParaRPr>
          </a:p>
          <a:p>
            <a:pPr algn="ctr"/>
            <a:r>
              <a:rPr lang="ja-JP" altLang="en-US" sz="4000" b="1" dirty="0">
                <a:solidFill>
                  <a:srgbClr val="0070C0"/>
                </a:solidFill>
                <a:effectLst>
                  <a:glow rad="88900">
                    <a:schemeClr val="bg1"/>
                  </a:glow>
                  <a:outerShdw blurRad="38100" dist="38100" dir="2700000" algn="tl">
                    <a:srgbClr val="000000">
                      <a:alpha val="43137"/>
                    </a:srgbClr>
                  </a:outerShdw>
                </a:effectLst>
              </a:rPr>
              <a:t>リハ職のスタートアップ研修</a:t>
            </a:r>
            <a:endParaRPr kumimoji="1" lang="ja-JP" altLang="en-US" sz="4000" b="1" dirty="0">
              <a:solidFill>
                <a:srgbClr val="0070C0"/>
              </a:solidFill>
              <a:effectLst>
                <a:glow rad="88900">
                  <a:schemeClr val="bg1"/>
                </a:glow>
                <a:outerShdw blurRad="38100" dist="38100" dir="2700000" algn="tl">
                  <a:srgbClr val="000000">
                    <a:alpha val="43137"/>
                  </a:srgbClr>
                </a:outerShdw>
              </a:effectLst>
            </a:endParaRPr>
          </a:p>
        </p:txBody>
      </p:sp>
      <p:sp>
        <p:nvSpPr>
          <p:cNvPr id="28" name="角丸四角形 27"/>
          <p:cNvSpPr/>
          <p:nvPr/>
        </p:nvSpPr>
        <p:spPr>
          <a:xfrm>
            <a:off x="1927279" y="211082"/>
            <a:ext cx="3927902" cy="743235"/>
          </a:xfrm>
          <a:prstGeom prst="roundRect">
            <a:avLst>
              <a:gd name="adj" fmla="val 5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rPr>
              <a:t>岡山県地域リハビリテーション</a:t>
            </a:r>
            <a:endParaRPr lang="en-US" altLang="ja-JP" sz="1600" dirty="0">
              <a:solidFill>
                <a:schemeClr val="bg1"/>
              </a:solidFill>
            </a:endParaRPr>
          </a:p>
          <a:p>
            <a:pPr algn="ctr"/>
            <a:r>
              <a:rPr lang="ja-JP" altLang="en-US" sz="1600" dirty="0">
                <a:solidFill>
                  <a:schemeClr val="bg1"/>
                </a:solidFill>
              </a:rPr>
              <a:t>リーダー育成・広域支援事業研修会</a:t>
            </a:r>
          </a:p>
        </p:txBody>
      </p:sp>
      <p:sp>
        <p:nvSpPr>
          <p:cNvPr id="2" name="正方形/長方形 1"/>
          <p:cNvSpPr/>
          <p:nvPr/>
        </p:nvSpPr>
        <p:spPr>
          <a:xfrm>
            <a:off x="-6179" y="7088843"/>
            <a:ext cx="7775575" cy="31849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テキスト ボックス 29"/>
          <p:cNvSpPr txBox="1"/>
          <p:nvPr/>
        </p:nvSpPr>
        <p:spPr>
          <a:xfrm>
            <a:off x="518409" y="2388899"/>
            <a:ext cx="6853438" cy="1384995"/>
          </a:xfrm>
          <a:prstGeom prst="rect">
            <a:avLst/>
          </a:prstGeom>
          <a:noFill/>
        </p:spPr>
        <p:txBody>
          <a:bodyPr wrap="square" rtlCol="0">
            <a:spAutoFit/>
          </a:bodyPr>
          <a:lstStyle/>
          <a:p>
            <a:pPr lvl="0"/>
            <a:r>
              <a:rPr lang="ja-JP" altLang="en-US" sz="1200" dirty="0">
                <a:latin typeface="+mj-ea"/>
              </a:rPr>
              <a:t>　</a:t>
            </a:r>
            <a:r>
              <a:rPr lang="ja-JP" altLang="en-US" sz="1200" dirty="0">
                <a:latin typeface="ＭＳ Ｐゴシック" panose="020B0600070205080204" pitchFamily="50" charset="-128"/>
              </a:rPr>
              <a:t>地域支援事業として、地域ケア個別会議への参加等、市町村からリハ職に対する派遣依頼は岡山県内でも年々増えています。本研修は、地域支援を行うために必要な知識の習得に加え、岡山県内で実際に行われている事業について、現場の先生方からご報告いただく貴重な機会となっています。</a:t>
            </a:r>
            <a:endParaRPr lang="en-US" altLang="ja-JP" sz="1200" dirty="0">
              <a:latin typeface="ＭＳ Ｐゴシック" panose="020B0600070205080204" pitchFamily="50" charset="-128"/>
            </a:endParaRPr>
          </a:p>
          <a:p>
            <a:pPr lvl="0"/>
            <a:r>
              <a:rPr lang="ja-JP" altLang="en-US" sz="1200" dirty="0">
                <a:latin typeface="ＭＳ Ｐゴシック" panose="020B0600070205080204" pitchFamily="50" charset="-128"/>
              </a:rPr>
              <a:t>　また本研修は市町村事業に参加する為に必要な研修となっています。市町村事業に興味のある方、またすでに参加されている場合にも、最新の情報を得ていただく機会となっておりますので、ぜひご参加ください。そして、</a:t>
            </a:r>
            <a:r>
              <a:rPr lang="ja-JP" altLang="en-US" sz="1200" dirty="0">
                <a:latin typeface="+mj-ea"/>
              </a:rPr>
              <a:t>来年度の支援事業へご協力をお願いいたします。多くの皆さまのご参加を期待しております。</a:t>
            </a:r>
            <a:endParaRPr lang="en-US" altLang="ja-JP" sz="1200" dirty="0">
              <a:latin typeface="+mj-ea"/>
            </a:endParaRPr>
          </a:p>
          <a:p>
            <a:endParaRPr lang="en-US" altLang="ja-JP" sz="1200" dirty="0">
              <a:latin typeface="+mj-ea"/>
            </a:endParaRPr>
          </a:p>
        </p:txBody>
      </p:sp>
      <p:sp>
        <p:nvSpPr>
          <p:cNvPr id="45" name="テキスト ボックス 44"/>
          <p:cNvSpPr txBox="1"/>
          <p:nvPr/>
        </p:nvSpPr>
        <p:spPr>
          <a:xfrm>
            <a:off x="1622010" y="4020497"/>
            <a:ext cx="6056009" cy="369332"/>
          </a:xfrm>
          <a:prstGeom prst="rect">
            <a:avLst/>
          </a:prstGeom>
          <a:noFill/>
        </p:spPr>
        <p:txBody>
          <a:bodyPr wrap="square" rtlCol="0">
            <a:spAutoFit/>
          </a:bodyPr>
          <a:lstStyle/>
          <a:p>
            <a:r>
              <a:rPr lang="ja-JP" altLang="en-US" sz="1800" dirty="0"/>
              <a:t>令和 </a:t>
            </a:r>
            <a:r>
              <a:rPr lang="en-US" altLang="ja-JP" sz="1800" dirty="0"/>
              <a:t>6</a:t>
            </a:r>
            <a:r>
              <a:rPr kumimoji="1" lang="ja-JP" altLang="en-US" sz="1800" dirty="0"/>
              <a:t>年 　　　　月　</a:t>
            </a:r>
            <a:r>
              <a:rPr lang="ja-JP" altLang="en-US" sz="1800" dirty="0"/>
              <a:t>　　　</a:t>
            </a:r>
            <a:r>
              <a:rPr kumimoji="1" lang="ja-JP" altLang="en-US" sz="1800" dirty="0"/>
              <a:t>日 </a:t>
            </a:r>
            <a:r>
              <a:rPr lang="ja-JP" altLang="en-US" sz="1800" dirty="0"/>
              <a:t>（日） </a:t>
            </a:r>
            <a:r>
              <a:rPr lang="en-US" altLang="ja-JP" sz="1800" dirty="0"/>
              <a:t>9:00 </a:t>
            </a:r>
            <a:r>
              <a:rPr lang="mr-IN" altLang="ja-JP" sz="1800" dirty="0"/>
              <a:t>–</a:t>
            </a:r>
            <a:r>
              <a:rPr lang="en-US" altLang="ja-JP" sz="1800" dirty="0"/>
              <a:t> 16:10</a:t>
            </a:r>
            <a:endParaRPr kumimoji="1" lang="ja-JP" altLang="en-US" sz="1400" dirty="0"/>
          </a:p>
        </p:txBody>
      </p:sp>
      <p:sp>
        <p:nvSpPr>
          <p:cNvPr id="46" name="角丸四角形 45"/>
          <p:cNvSpPr/>
          <p:nvPr/>
        </p:nvSpPr>
        <p:spPr>
          <a:xfrm>
            <a:off x="396255" y="4003156"/>
            <a:ext cx="1116776" cy="36558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日時</a:t>
            </a:r>
          </a:p>
        </p:txBody>
      </p:sp>
      <p:sp>
        <p:nvSpPr>
          <p:cNvPr id="47" name="角丸四角形 46"/>
          <p:cNvSpPr/>
          <p:nvPr/>
        </p:nvSpPr>
        <p:spPr>
          <a:xfrm>
            <a:off x="396255" y="4553142"/>
            <a:ext cx="1116776" cy="36558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開催方法</a:t>
            </a:r>
          </a:p>
        </p:txBody>
      </p:sp>
      <p:sp>
        <p:nvSpPr>
          <p:cNvPr id="57" name="角丸四角形 56"/>
          <p:cNvSpPr/>
          <p:nvPr/>
        </p:nvSpPr>
        <p:spPr>
          <a:xfrm>
            <a:off x="396255" y="5156341"/>
            <a:ext cx="1116776" cy="36558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対象</a:t>
            </a:r>
          </a:p>
        </p:txBody>
      </p:sp>
      <p:sp>
        <p:nvSpPr>
          <p:cNvPr id="59" name="テキスト ボックス 58"/>
          <p:cNvSpPr txBox="1"/>
          <p:nvPr/>
        </p:nvSpPr>
        <p:spPr>
          <a:xfrm>
            <a:off x="2434056" y="5812714"/>
            <a:ext cx="3780202" cy="369332"/>
          </a:xfrm>
          <a:prstGeom prst="rect">
            <a:avLst/>
          </a:prstGeom>
          <a:noFill/>
        </p:spPr>
        <p:txBody>
          <a:bodyPr wrap="none" rtlCol="0">
            <a:spAutoFit/>
          </a:bodyPr>
          <a:lstStyle/>
          <a:p>
            <a:r>
              <a:rPr lang="ja-JP" altLang="en-US" sz="1800" dirty="0"/>
              <a:t>名　</a:t>
            </a:r>
            <a:r>
              <a:rPr lang="ja-JP" altLang="en-US" sz="1400" dirty="0"/>
              <a:t>（必ず事前の申込みをお願いいたします）</a:t>
            </a:r>
            <a:endParaRPr kumimoji="1" lang="ja-JP" altLang="en-US" sz="1400" dirty="0"/>
          </a:p>
        </p:txBody>
      </p:sp>
      <p:sp>
        <p:nvSpPr>
          <p:cNvPr id="60" name="テキスト ボックス 59"/>
          <p:cNvSpPr txBox="1"/>
          <p:nvPr/>
        </p:nvSpPr>
        <p:spPr>
          <a:xfrm>
            <a:off x="1634633" y="5646091"/>
            <a:ext cx="886781" cy="646331"/>
          </a:xfrm>
          <a:prstGeom prst="rect">
            <a:avLst/>
          </a:prstGeom>
          <a:noFill/>
        </p:spPr>
        <p:txBody>
          <a:bodyPr wrap="none" rtlCol="0">
            <a:spAutoFit/>
          </a:bodyPr>
          <a:lstStyle/>
          <a:p>
            <a:r>
              <a:rPr lang="en-US" altLang="ja-JP" sz="3600" b="1" dirty="0"/>
              <a:t>100</a:t>
            </a:r>
            <a:endParaRPr kumimoji="1" lang="ja-JP" altLang="en-US" sz="3600" b="1" dirty="0"/>
          </a:p>
        </p:txBody>
      </p:sp>
      <p:sp>
        <p:nvSpPr>
          <p:cNvPr id="61" name="テキスト ボックス 60"/>
          <p:cNvSpPr txBox="1"/>
          <p:nvPr/>
        </p:nvSpPr>
        <p:spPr>
          <a:xfrm>
            <a:off x="2721185" y="3852544"/>
            <a:ext cx="418704" cy="1200329"/>
          </a:xfrm>
          <a:prstGeom prst="rect">
            <a:avLst/>
          </a:prstGeom>
          <a:noFill/>
        </p:spPr>
        <p:txBody>
          <a:bodyPr wrap="none" rtlCol="0">
            <a:spAutoFit/>
          </a:bodyPr>
          <a:lstStyle/>
          <a:p>
            <a:r>
              <a:rPr kumimoji="1" lang="en-US" altLang="ja-JP" sz="3600" b="1" dirty="0"/>
              <a:t>2</a:t>
            </a:r>
          </a:p>
          <a:p>
            <a:endParaRPr kumimoji="1" lang="ja-JP" altLang="en-US" sz="3600" b="1" dirty="0"/>
          </a:p>
        </p:txBody>
      </p:sp>
      <p:sp>
        <p:nvSpPr>
          <p:cNvPr id="62" name="テキスト ボックス 61"/>
          <p:cNvSpPr txBox="1"/>
          <p:nvPr/>
        </p:nvSpPr>
        <p:spPr>
          <a:xfrm>
            <a:off x="3567027" y="3852637"/>
            <a:ext cx="756202" cy="646331"/>
          </a:xfrm>
          <a:prstGeom prst="rect">
            <a:avLst/>
          </a:prstGeom>
          <a:noFill/>
        </p:spPr>
        <p:txBody>
          <a:bodyPr wrap="square" rtlCol="0">
            <a:spAutoFit/>
          </a:bodyPr>
          <a:lstStyle/>
          <a:p>
            <a:r>
              <a:rPr kumimoji="1" lang="en-US" altLang="ja-JP" sz="3600" b="1" dirty="0"/>
              <a:t>4</a:t>
            </a:r>
            <a:endParaRPr kumimoji="1" lang="ja-JP" altLang="en-US" sz="3600" b="1" dirty="0"/>
          </a:p>
        </p:txBody>
      </p:sp>
      <p:sp>
        <p:nvSpPr>
          <p:cNvPr id="64" name="テキスト ボックス 63"/>
          <p:cNvSpPr txBox="1"/>
          <p:nvPr/>
        </p:nvSpPr>
        <p:spPr>
          <a:xfrm>
            <a:off x="3733918" y="7855474"/>
            <a:ext cx="4242526" cy="523220"/>
          </a:xfrm>
          <a:prstGeom prst="rect">
            <a:avLst/>
          </a:prstGeom>
          <a:noFill/>
        </p:spPr>
        <p:txBody>
          <a:bodyPr wrap="square" rtlCol="0">
            <a:spAutoFit/>
          </a:bodyPr>
          <a:lstStyle/>
          <a:p>
            <a:pPr algn="ctr"/>
            <a:r>
              <a:rPr lang="ja-JP" altLang="en-US" sz="1400" dirty="0"/>
              <a:t>岡山県リハビリテーション専門職団体連絡会</a:t>
            </a:r>
            <a:endParaRPr lang="en-US" altLang="ja-JP" sz="1400" dirty="0"/>
          </a:p>
          <a:p>
            <a:pPr algn="ctr"/>
            <a:r>
              <a:rPr lang="ja-JP" altLang="en-US" sz="1400" dirty="0"/>
              <a:t>スタートアップ研修班</a:t>
            </a:r>
            <a:r>
              <a:rPr lang="en-US" altLang="ja-JP" sz="1400" dirty="0"/>
              <a:t> </a:t>
            </a:r>
            <a:r>
              <a:rPr lang="ja-JP" altLang="en-US" sz="1400" dirty="0"/>
              <a:t>　担当 </a:t>
            </a:r>
            <a:r>
              <a:rPr lang="en-US" altLang="ja-JP" sz="1400" dirty="0"/>
              <a:t>:</a:t>
            </a:r>
            <a:r>
              <a:rPr lang="ja-JP" altLang="en-US" sz="1400" dirty="0"/>
              <a:t> 正木</a:t>
            </a:r>
            <a:endParaRPr lang="en-US" altLang="ja-JP" sz="1400" dirty="0"/>
          </a:p>
        </p:txBody>
      </p:sp>
      <p:sp>
        <p:nvSpPr>
          <p:cNvPr id="66" name="テキスト ボックス 65"/>
          <p:cNvSpPr txBox="1"/>
          <p:nvPr/>
        </p:nvSpPr>
        <p:spPr>
          <a:xfrm>
            <a:off x="4372855" y="8384953"/>
            <a:ext cx="3189976" cy="338554"/>
          </a:xfrm>
          <a:prstGeom prst="rect">
            <a:avLst/>
          </a:prstGeom>
          <a:noFill/>
        </p:spPr>
        <p:txBody>
          <a:bodyPr wrap="none" rtlCol="0">
            <a:spAutoFit/>
          </a:bodyPr>
          <a:lstStyle/>
          <a:p>
            <a:r>
              <a:rPr lang="en-US" altLang="ja-JP" sz="1600" dirty="0"/>
              <a:t>E-mail</a:t>
            </a:r>
            <a:r>
              <a:rPr lang="ja-JP" altLang="en-US" sz="1600" dirty="0"/>
              <a:t> ：</a:t>
            </a:r>
            <a:r>
              <a:rPr lang="en-US" altLang="ja-JP" sz="1600" dirty="0"/>
              <a:t>startupkenshuu@gmail.com</a:t>
            </a:r>
          </a:p>
        </p:txBody>
      </p:sp>
      <p:sp>
        <p:nvSpPr>
          <p:cNvPr id="68" name="角丸四角形 67"/>
          <p:cNvSpPr/>
          <p:nvPr/>
        </p:nvSpPr>
        <p:spPr>
          <a:xfrm>
            <a:off x="4899722" y="7538218"/>
            <a:ext cx="1731036" cy="251790"/>
          </a:xfrm>
          <a:prstGeom prst="roundRect">
            <a:avLst>
              <a:gd name="adj" fmla="val 5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お問い合わせ</a:t>
            </a:r>
          </a:p>
        </p:txBody>
      </p:sp>
      <p:sp>
        <p:nvSpPr>
          <p:cNvPr id="22" name="角丸四角形 21"/>
          <p:cNvSpPr/>
          <p:nvPr/>
        </p:nvSpPr>
        <p:spPr>
          <a:xfrm>
            <a:off x="1013624" y="7538218"/>
            <a:ext cx="1731036" cy="251790"/>
          </a:xfrm>
          <a:prstGeom prst="roundRect">
            <a:avLst>
              <a:gd name="adj" fmla="val 5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申込み方法</a:t>
            </a:r>
          </a:p>
        </p:txBody>
      </p:sp>
      <p:sp>
        <p:nvSpPr>
          <p:cNvPr id="23" name="角丸四角形 22"/>
          <p:cNvSpPr/>
          <p:nvPr/>
        </p:nvSpPr>
        <p:spPr>
          <a:xfrm>
            <a:off x="396255" y="5801290"/>
            <a:ext cx="1116776" cy="36558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定員</a:t>
            </a:r>
          </a:p>
        </p:txBody>
      </p:sp>
      <p:sp>
        <p:nvSpPr>
          <p:cNvPr id="26" name="テキスト ボックス 25"/>
          <p:cNvSpPr txBox="1"/>
          <p:nvPr/>
        </p:nvSpPr>
        <p:spPr>
          <a:xfrm>
            <a:off x="1719564" y="5034411"/>
            <a:ext cx="5551583" cy="338554"/>
          </a:xfrm>
          <a:prstGeom prst="rect">
            <a:avLst/>
          </a:prstGeom>
          <a:noFill/>
        </p:spPr>
        <p:txBody>
          <a:bodyPr wrap="square" rtlCol="0">
            <a:spAutoFit/>
          </a:bodyPr>
          <a:lstStyle/>
          <a:p>
            <a:r>
              <a:rPr kumimoji="1" lang="ja-JP" altLang="en-US" sz="1600" dirty="0"/>
              <a:t>岡山県理学療法士会・作業療法士会・言語聴覚士会　</a:t>
            </a:r>
            <a:r>
              <a:rPr lang="ja-JP" altLang="en-US" sz="1600" dirty="0"/>
              <a:t>各</a:t>
            </a:r>
            <a:r>
              <a:rPr kumimoji="1" lang="ja-JP" altLang="en-US" sz="1600" dirty="0"/>
              <a:t>会員</a:t>
            </a:r>
          </a:p>
        </p:txBody>
      </p:sp>
      <p:sp>
        <p:nvSpPr>
          <p:cNvPr id="27" name="テキスト ボックス 26"/>
          <p:cNvSpPr txBox="1"/>
          <p:nvPr/>
        </p:nvSpPr>
        <p:spPr>
          <a:xfrm>
            <a:off x="-505726" y="7861733"/>
            <a:ext cx="4939334" cy="307777"/>
          </a:xfrm>
          <a:prstGeom prst="rect">
            <a:avLst/>
          </a:prstGeom>
          <a:noFill/>
        </p:spPr>
        <p:txBody>
          <a:bodyPr wrap="square" rtlCol="0">
            <a:spAutoFit/>
          </a:bodyPr>
          <a:lstStyle/>
          <a:p>
            <a:pPr algn="ctr"/>
            <a:r>
              <a:rPr lang="ja-JP" altLang="en-US" sz="1400" dirty="0"/>
              <a:t>以下の</a:t>
            </a:r>
            <a:r>
              <a:rPr lang="en-US" altLang="ja-JP" sz="1400" dirty="0"/>
              <a:t>QR</a:t>
            </a:r>
            <a:r>
              <a:rPr lang="ja-JP" altLang="en-US" sz="1400" dirty="0"/>
              <a:t>コードよりお申込みください</a:t>
            </a:r>
            <a:endParaRPr lang="en-US" altLang="ja-JP" sz="1400" dirty="0"/>
          </a:p>
        </p:txBody>
      </p:sp>
      <p:sp>
        <p:nvSpPr>
          <p:cNvPr id="6" name="テキスト ボックス 5"/>
          <p:cNvSpPr txBox="1"/>
          <p:nvPr/>
        </p:nvSpPr>
        <p:spPr>
          <a:xfrm>
            <a:off x="1879142" y="7092848"/>
            <a:ext cx="4259499" cy="400110"/>
          </a:xfrm>
          <a:prstGeom prst="rect">
            <a:avLst/>
          </a:prstGeom>
          <a:noFill/>
        </p:spPr>
        <p:txBody>
          <a:bodyPr wrap="none" rtlCol="0">
            <a:spAutoFit/>
          </a:bodyPr>
          <a:lstStyle/>
          <a:p>
            <a:r>
              <a:rPr kumimoji="1" lang="ja-JP" altLang="en-US" sz="2000" b="1" dirty="0">
                <a:solidFill>
                  <a:schemeClr val="accent2"/>
                </a:solidFill>
              </a:rPr>
              <a:t>申込み〆切り　令和</a:t>
            </a:r>
            <a:r>
              <a:rPr lang="en-US" altLang="ja-JP" sz="2000" b="1" dirty="0">
                <a:solidFill>
                  <a:schemeClr val="accent2"/>
                </a:solidFill>
              </a:rPr>
              <a:t>6</a:t>
            </a:r>
            <a:r>
              <a:rPr kumimoji="1" lang="ja-JP" altLang="en-US" sz="2000" b="1" dirty="0">
                <a:solidFill>
                  <a:schemeClr val="accent2"/>
                </a:solidFill>
              </a:rPr>
              <a:t>年</a:t>
            </a:r>
            <a:r>
              <a:rPr kumimoji="1" lang="en-US" altLang="ja-JP" sz="2000" b="1" dirty="0">
                <a:solidFill>
                  <a:schemeClr val="accent2"/>
                </a:solidFill>
              </a:rPr>
              <a:t>1</a:t>
            </a:r>
            <a:r>
              <a:rPr kumimoji="1" lang="ja-JP" altLang="en-US" sz="2000" b="1" dirty="0">
                <a:solidFill>
                  <a:schemeClr val="accent2"/>
                </a:solidFill>
              </a:rPr>
              <a:t>月</a:t>
            </a:r>
            <a:r>
              <a:rPr kumimoji="1" lang="en-US" altLang="ja-JP" sz="2000" b="1" dirty="0">
                <a:solidFill>
                  <a:schemeClr val="accent2"/>
                </a:solidFill>
              </a:rPr>
              <a:t>27</a:t>
            </a:r>
            <a:r>
              <a:rPr kumimoji="1" lang="ja-JP" altLang="en-US" sz="2000" b="1" dirty="0">
                <a:solidFill>
                  <a:schemeClr val="accent2"/>
                </a:solidFill>
              </a:rPr>
              <a:t>日（土）</a:t>
            </a:r>
          </a:p>
        </p:txBody>
      </p:sp>
      <p:sp>
        <p:nvSpPr>
          <p:cNvPr id="8" name="正方形/長方形 7"/>
          <p:cNvSpPr/>
          <p:nvPr/>
        </p:nvSpPr>
        <p:spPr>
          <a:xfrm>
            <a:off x="1657817" y="4468931"/>
            <a:ext cx="5551583" cy="1015663"/>
          </a:xfrm>
          <a:prstGeom prst="rect">
            <a:avLst/>
          </a:prstGeom>
        </p:spPr>
        <p:txBody>
          <a:bodyPr wrap="square">
            <a:spAutoFit/>
          </a:bodyPr>
          <a:lstStyle/>
          <a:p>
            <a:r>
              <a:rPr lang="en-US" altLang="ja-JP" sz="3200" dirty="0"/>
              <a:t>ZOOM</a:t>
            </a:r>
            <a:r>
              <a:rPr lang="ja-JP" altLang="en-US" sz="2400" dirty="0"/>
              <a:t>にて開催</a:t>
            </a:r>
            <a:endParaRPr lang="en-US" altLang="ja-JP" sz="2400" dirty="0"/>
          </a:p>
          <a:p>
            <a:endParaRPr lang="en-US" altLang="ja-JP" sz="1400" dirty="0">
              <a:latin typeface="+mj-ea"/>
            </a:endParaRPr>
          </a:p>
          <a:p>
            <a:endParaRPr lang="ja-JP" altLang="en-US" sz="1400" dirty="0"/>
          </a:p>
        </p:txBody>
      </p:sp>
      <p:sp>
        <p:nvSpPr>
          <p:cNvPr id="29" name="テキスト ボックス 28">
            <a:extLst>
              <a:ext uri="{FF2B5EF4-FFF2-40B4-BE49-F238E27FC236}">
                <a16:creationId xmlns:a16="http://schemas.microsoft.com/office/drawing/2014/main" id="{E1BB441A-8CD3-4428-852B-9A5085579749}"/>
              </a:ext>
            </a:extLst>
          </p:cNvPr>
          <p:cNvSpPr txBox="1"/>
          <p:nvPr/>
        </p:nvSpPr>
        <p:spPr>
          <a:xfrm>
            <a:off x="1719564" y="5421298"/>
            <a:ext cx="5843267" cy="307777"/>
          </a:xfrm>
          <a:prstGeom prst="rect">
            <a:avLst/>
          </a:prstGeom>
          <a:noFill/>
        </p:spPr>
        <p:txBody>
          <a:bodyPr wrap="square" rtlCol="0">
            <a:spAutoFit/>
          </a:bodyPr>
          <a:lstStyle/>
          <a:p>
            <a:r>
              <a:rPr kumimoji="1" lang="en-US" altLang="ja-JP" sz="1400" dirty="0"/>
              <a:t>※</a:t>
            </a:r>
            <a:r>
              <a:rPr kumimoji="1" lang="ja-JP" altLang="en-US" sz="1400" dirty="0"/>
              <a:t>スタートアップ研修修了者は部分聴講でも参加可能</a:t>
            </a:r>
          </a:p>
        </p:txBody>
      </p:sp>
      <p:sp>
        <p:nvSpPr>
          <p:cNvPr id="33" name="テキスト ボックス 32">
            <a:extLst>
              <a:ext uri="{FF2B5EF4-FFF2-40B4-BE49-F238E27FC236}">
                <a16:creationId xmlns:a16="http://schemas.microsoft.com/office/drawing/2014/main" id="{76FC95E7-58D6-C852-2B35-36382D5B919B}"/>
              </a:ext>
            </a:extLst>
          </p:cNvPr>
          <p:cNvSpPr txBox="1"/>
          <p:nvPr/>
        </p:nvSpPr>
        <p:spPr>
          <a:xfrm>
            <a:off x="1660303" y="6324867"/>
            <a:ext cx="5961787" cy="523220"/>
          </a:xfrm>
          <a:prstGeom prst="rect">
            <a:avLst/>
          </a:prstGeom>
          <a:noFill/>
        </p:spPr>
        <p:txBody>
          <a:bodyPr wrap="square">
            <a:spAutoFit/>
          </a:bodyPr>
          <a:lstStyle/>
          <a:p>
            <a:r>
              <a:rPr lang="ja-JP" altLang="en-US" sz="1400" dirty="0"/>
              <a:t>一部令和</a:t>
            </a:r>
            <a:r>
              <a:rPr lang="en-US" altLang="ja-JP" sz="1400" dirty="0"/>
              <a:t>4</a:t>
            </a:r>
            <a:r>
              <a:rPr lang="ja-JP" altLang="en-US" sz="1400" dirty="0"/>
              <a:t>年度と同じ内容となり、録画されたデータを使用しています</a:t>
            </a:r>
            <a:r>
              <a:rPr lang="ja-JP" altLang="en-US" sz="1400" dirty="0">
                <a:latin typeface="+mj-ea"/>
              </a:rPr>
              <a:t>　</a:t>
            </a:r>
            <a:endParaRPr lang="en-US" altLang="ja-JP" sz="1400" dirty="0">
              <a:latin typeface="+mj-ea"/>
            </a:endParaRPr>
          </a:p>
          <a:p>
            <a:r>
              <a:rPr lang="en-US" altLang="ja-JP" sz="1400" dirty="0">
                <a:latin typeface="+mj-ea"/>
              </a:rPr>
              <a:t>※</a:t>
            </a:r>
            <a:r>
              <a:rPr lang="ja-JP" altLang="en-US" sz="1400" dirty="0">
                <a:latin typeface="+mj-ea"/>
              </a:rPr>
              <a:t>詳細は裏面をご確認下さい</a:t>
            </a:r>
            <a:endParaRPr lang="en-US" altLang="ja-JP" sz="1400" dirty="0">
              <a:latin typeface="+mj-ea"/>
            </a:endParaRPr>
          </a:p>
        </p:txBody>
      </p:sp>
      <p:sp>
        <p:nvSpPr>
          <p:cNvPr id="34" name="角丸四角形 22">
            <a:extLst>
              <a:ext uri="{FF2B5EF4-FFF2-40B4-BE49-F238E27FC236}">
                <a16:creationId xmlns:a16="http://schemas.microsoft.com/office/drawing/2014/main" id="{06A6215B-C894-1B9D-29B3-339B68C0217C}"/>
              </a:ext>
            </a:extLst>
          </p:cNvPr>
          <p:cNvSpPr/>
          <p:nvPr/>
        </p:nvSpPr>
        <p:spPr>
          <a:xfrm>
            <a:off x="396255" y="6396099"/>
            <a:ext cx="1116776" cy="36558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内容</a:t>
            </a:r>
          </a:p>
        </p:txBody>
      </p:sp>
      <p:sp>
        <p:nvSpPr>
          <p:cNvPr id="32" name="正方形/長方形 31"/>
          <p:cNvSpPr/>
          <p:nvPr/>
        </p:nvSpPr>
        <p:spPr>
          <a:xfrm>
            <a:off x="-24713" y="9753297"/>
            <a:ext cx="7812645" cy="126743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p:cNvSpPr txBox="1"/>
          <p:nvPr/>
        </p:nvSpPr>
        <p:spPr>
          <a:xfrm>
            <a:off x="2312714" y="9777905"/>
            <a:ext cx="5663730" cy="1169551"/>
          </a:xfrm>
          <a:prstGeom prst="rect">
            <a:avLst/>
          </a:prstGeom>
          <a:noFill/>
        </p:spPr>
        <p:txBody>
          <a:bodyPr wrap="none" rtlCol="0">
            <a:spAutoFit/>
          </a:bodyPr>
          <a:lstStyle/>
          <a:p>
            <a:r>
              <a:rPr kumimoji="1" lang="ja-JP" altLang="en-US" sz="1400" dirty="0"/>
              <a:t>岡山県リハビリテーション専門職団体連絡会主催　　　　　　　　　　　　　　　</a:t>
            </a:r>
            <a:endParaRPr kumimoji="1" lang="en-US" altLang="ja-JP" sz="1400" dirty="0"/>
          </a:p>
          <a:p>
            <a:r>
              <a:rPr kumimoji="1" lang="ja-JP" altLang="en-US" sz="1400" dirty="0"/>
              <a:t>構成団体　　　　　　　　　　　　　　　　</a:t>
            </a:r>
            <a:endParaRPr kumimoji="1" lang="en-US" altLang="ja-JP" sz="1400" dirty="0"/>
          </a:p>
          <a:p>
            <a:r>
              <a:rPr kumimoji="1" lang="ja-JP" altLang="en-US" sz="1400" dirty="0"/>
              <a:t>（一社）岡山県理学療法士会</a:t>
            </a:r>
            <a:endParaRPr kumimoji="1" lang="en-US" altLang="ja-JP" sz="1400" dirty="0"/>
          </a:p>
          <a:p>
            <a:r>
              <a:rPr kumimoji="1" lang="ja-JP" altLang="en-US" sz="1400" dirty="0"/>
              <a:t>（一社）岡山県作業療法士会</a:t>
            </a:r>
            <a:endParaRPr kumimoji="1" lang="en-US" altLang="ja-JP" sz="1400" dirty="0"/>
          </a:p>
          <a:p>
            <a:r>
              <a:rPr kumimoji="1" lang="ja-JP" altLang="en-US" sz="1400" dirty="0"/>
              <a:t>（一社）岡山県言語聴覚士会</a:t>
            </a:r>
          </a:p>
        </p:txBody>
      </p:sp>
      <p:sp>
        <p:nvSpPr>
          <p:cNvPr id="11" name="テキスト ボックス 10">
            <a:extLst>
              <a:ext uri="{FF2B5EF4-FFF2-40B4-BE49-F238E27FC236}">
                <a16:creationId xmlns:a16="http://schemas.microsoft.com/office/drawing/2014/main" id="{B29BAA3A-E84A-5E13-5B22-EFF3646D5649}"/>
              </a:ext>
            </a:extLst>
          </p:cNvPr>
          <p:cNvSpPr txBox="1"/>
          <p:nvPr/>
        </p:nvSpPr>
        <p:spPr>
          <a:xfrm>
            <a:off x="2647647" y="8921862"/>
            <a:ext cx="1949791" cy="646331"/>
          </a:xfrm>
          <a:prstGeom prst="rect">
            <a:avLst/>
          </a:prstGeom>
          <a:noFill/>
        </p:spPr>
        <p:txBody>
          <a:bodyPr wrap="square" rtlCol="0">
            <a:spAutoFit/>
          </a:bodyPr>
          <a:lstStyle/>
          <a:p>
            <a:r>
              <a:rPr lang="ja-JP" altLang="en-US" sz="900" dirty="0"/>
              <a:t>＊申し込み後に申し込み完了メールが届くように設定しておりますが、</a:t>
            </a:r>
            <a:endParaRPr lang="en-US" altLang="ja-JP" sz="900" dirty="0"/>
          </a:p>
          <a:p>
            <a:r>
              <a:rPr lang="ja-JP" altLang="en-US" sz="900" dirty="0"/>
              <a:t>迷惑メールに分類されている場合もありますので確認ください</a:t>
            </a:r>
            <a:endParaRPr kumimoji="1" lang="ja-JP" altLang="en-US" sz="900" dirty="0"/>
          </a:p>
        </p:txBody>
      </p:sp>
      <p:pic>
        <p:nvPicPr>
          <p:cNvPr id="5" name="図 4">
            <a:extLst>
              <a:ext uri="{FF2B5EF4-FFF2-40B4-BE49-F238E27FC236}">
                <a16:creationId xmlns:a16="http://schemas.microsoft.com/office/drawing/2014/main" id="{F4D259BF-ABD9-FF5E-BA3C-C08C6B73440A}"/>
              </a:ext>
            </a:extLst>
          </p:cNvPr>
          <p:cNvPicPr>
            <a:picLocks noChangeAspect="1"/>
          </p:cNvPicPr>
          <p:nvPr/>
        </p:nvPicPr>
        <p:blipFill>
          <a:blip r:embed="rId2"/>
          <a:stretch>
            <a:fillRect/>
          </a:stretch>
        </p:blipFill>
        <p:spPr>
          <a:xfrm>
            <a:off x="1013624" y="8204700"/>
            <a:ext cx="1477545" cy="1477545"/>
          </a:xfrm>
          <a:prstGeom prst="rect">
            <a:avLst/>
          </a:prstGeom>
        </p:spPr>
      </p:pic>
    </p:spTree>
    <p:extLst>
      <p:ext uri="{BB962C8B-B14F-4D97-AF65-F5344CB8AC3E}">
        <p14:creationId xmlns:p14="http://schemas.microsoft.com/office/powerpoint/2010/main" val="64233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 y="0"/>
            <a:ext cx="7775574" cy="347730"/>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91055" y="453834"/>
            <a:ext cx="3079689" cy="338554"/>
          </a:xfrm>
          <a:prstGeom prst="rect">
            <a:avLst/>
          </a:prstGeom>
          <a:noFill/>
        </p:spPr>
        <p:txBody>
          <a:bodyPr wrap="none" rtlCol="0">
            <a:spAutoFit/>
          </a:bodyPr>
          <a:lstStyle/>
          <a:p>
            <a:r>
              <a:rPr lang="ja-JP" altLang="en-US" sz="1600" dirty="0"/>
              <a:t>研修プログラム</a:t>
            </a:r>
            <a:r>
              <a:rPr kumimoji="1" lang="ja-JP" altLang="en-US" sz="1600" dirty="0"/>
              <a:t>（予定）</a:t>
            </a:r>
            <a:r>
              <a:rPr kumimoji="1" lang="ja-JP" altLang="en-US" sz="1400" dirty="0"/>
              <a:t>　　　　　　　　</a:t>
            </a:r>
            <a:endParaRPr kumimoji="1" lang="ja-JP" altLang="en-US" sz="1050" dirty="0"/>
          </a:p>
        </p:txBody>
      </p:sp>
      <p:sp>
        <p:nvSpPr>
          <p:cNvPr id="6" name="正方形/長方形 5"/>
          <p:cNvSpPr/>
          <p:nvPr/>
        </p:nvSpPr>
        <p:spPr>
          <a:xfrm>
            <a:off x="1" y="10671193"/>
            <a:ext cx="7775574" cy="347730"/>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4" name="表 13"/>
          <p:cNvGraphicFramePr>
            <a:graphicFrameLocks noGrp="1"/>
          </p:cNvGraphicFramePr>
          <p:nvPr>
            <p:extLst>
              <p:ext uri="{D42A27DB-BD31-4B8C-83A1-F6EECF244321}">
                <p14:modId xmlns:p14="http://schemas.microsoft.com/office/powerpoint/2010/main" val="4076749567"/>
              </p:ext>
            </p:extLst>
          </p:nvPr>
        </p:nvGraphicFramePr>
        <p:xfrm>
          <a:off x="340468" y="867333"/>
          <a:ext cx="7091464" cy="5994580"/>
        </p:xfrm>
        <a:graphic>
          <a:graphicData uri="http://schemas.openxmlformats.org/drawingml/2006/table">
            <a:tbl>
              <a:tblPr/>
              <a:tblGrid>
                <a:gridCol w="838466">
                  <a:extLst>
                    <a:ext uri="{9D8B030D-6E8A-4147-A177-3AD203B41FA5}">
                      <a16:colId xmlns:a16="http://schemas.microsoft.com/office/drawing/2014/main" val="20000"/>
                    </a:ext>
                  </a:extLst>
                </a:gridCol>
                <a:gridCol w="6252998">
                  <a:extLst>
                    <a:ext uri="{9D8B030D-6E8A-4147-A177-3AD203B41FA5}">
                      <a16:colId xmlns:a16="http://schemas.microsoft.com/office/drawing/2014/main" val="20001"/>
                    </a:ext>
                  </a:extLst>
                </a:gridCol>
              </a:tblGrid>
              <a:tr h="312151">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8:30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n-ea"/>
                          <a:ea typeface="+mn-ea"/>
                        </a:rPr>
                        <a:t>　入室開始</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2151">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8:55</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n-ea"/>
                          <a:ea typeface="+mn-ea"/>
                        </a:rPr>
                        <a:t>　案内</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2967656"/>
                  </a:ext>
                </a:extLst>
              </a:tr>
              <a:tr h="292334">
                <a:tc>
                  <a:txBody>
                    <a:bodyPr/>
                    <a:lstStyle/>
                    <a:p>
                      <a:pPr algn="ctr" fontAlgn="t"/>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9:00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r>
                        <a:rPr kumimoji="1" lang="ja-JP" altLang="en-US" sz="1050" kern="1200" dirty="0">
                          <a:solidFill>
                            <a:schemeClr val="tx1"/>
                          </a:solidFill>
                          <a:effectLst/>
                          <a:latin typeface="+mn-ea"/>
                          <a:ea typeface="+mn-ea"/>
                          <a:cs typeface="+mn-cs"/>
                        </a:rPr>
                        <a:t>　</a:t>
                      </a:r>
                      <a:r>
                        <a:rPr kumimoji="1" lang="ja-JP" altLang="ja-JP" sz="1200" kern="1200" dirty="0">
                          <a:solidFill>
                            <a:schemeClr val="tx1"/>
                          </a:solidFill>
                          <a:effectLst/>
                          <a:latin typeface="+mn-ea"/>
                          <a:ea typeface="+mn-ea"/>
                          <a:cs typeface="+mn-cs"/>
                        </a:rPr>
                        <a:t>総合事業、地域支援事業が必要となった背景と目指すべき方向性について</a:t>
                      </a:r>
                      <a:r>
                        <a:rPr kumimoji="1" lang="ja-JP" altLang="en-US" sz="1200" kern="1200" dirty="0">
                          <a:solidFill>
                            <a:schemeClr val="tx1"/>
                          </a:solidFill>
                          <a:effectLst/>
                          <a:latin typeface="+mn-ea"/>
                          <a:ea typeface="+mn-ea"/>
                          <a:cs typeface="+mn-cs"/>
                        </a:rPr>
                        <a:t>　</a:t>
                      </a:r>
                      <a:r>
                        <a:rPr lang="ja-JP" altLang="en-US" sz="1050" b="0" i="0" u="none" strike="noStrike" dirty="0">
                          <a:solidFill>
                            <a:srgbClr val="000000"/>
                          </a:solidFill>
                          <a:effectLst/>
                          <a:latin typeface="+mn-ea"/>
                          <a:ea typeface="+mn-ea"/>
                        </a:rPr>
                        <a:t>　　　　　　　　　　　　　　　　　　　　　　　　　　　　　　　　　　　　　　　</a:t>
                      </a:r>
                      <a:endParaRPr lang="en-US" altLang="ja-JP" sz="1050" b="0" i="0" u="none" strike="noStrike" dirty="0">
                        <a:solidFill>
                          <a:srgbClr val="000000"/>
                        </a:solidFill>
                        <a:effectLst/>
                        <a:latin typeface="+mn-ea"/>
                        <a:ea typeface="+mn-ea"/>
                      </a:endParaRPr>
                    </a:p>
                    <a:p>
                      <a:pPr algn="l" fontAlgn="ctr"/>
                      <a:r>
                        <a:rPr lang="ja-JP" altLang="en-US" sz="1050" b="0" i="0" u="none" strike="noStrike" dirty="0">
                          <a:solidFill>
                            <a:srgbClr val="000000"/>
                          </a:solidFill>
                          <a:effectLst/>
                          <a:latin typeface="+mn-ea"/>
                          <a:ea typeface="+mn-ea"/>
                        </a:rPr>
                        <a:t>　　　　　　　　　　　　　　　　　　　　　　　　　　　　　　　　　　　　　　　　　　　　（</a:t>
                      </a:r>
                      <a:r>
                        <a:rPr lang="ja-JP" altLang="en-US" sz="1050" b="0" i="0" u="none" strike="noStrike">
                          <a:solidFill>
                            <a:srgbClr val="000000"/>
                          </a:solidFill>
                          <a:effectLst/>
                          <a:latin typeface="+mn-ea"/>
                          <a:ea typeface="+mn-ea"/>
                        </a:rPr>
                        <a:t>講師：</a:t>
                      </a:r>
                      <a:r>
                        <a:rPr kumimoji="1" lang="ja-JP" altLang="ja-JP" sz="1050" kern="1200">
                          <a:solidFill>
                            <a:schemeClr val="tx1"/>
                          </a:solidFill>
                          <a:effectLst/>
                          <a:latin typeface="+mn-lt"/>
                          <a:ea typeface="+mn-ea"/>
                          <a:cs typeface="+mn-cs"/>
                        </a:rPr>
                        <a:t>角紗綾果</a:t>
                      </a:r>
                      <a:r>
                        <a:rPr lang="ja-JP" altLang="en-US" sz="1050" b="0" i="0" u="none" strike="noStrike">
                          <a:solidFill>
                            <a:srgbClr val="000000"/>
                          </a:solidFill>
                          <a:effectLst/>
                          <a:latin typeface="+mn-ea"/>
                          <a:ea typeface="+mn-ea"/>
                        </a:rPr>
                        <a:t>　</a:t>
                      </a:r>
                      <a:r>
                        <a:rPr lang="ja-JP" altLang="en-US" sz="1050" b="0" i="0" u="none" strike="noStrike" dirty="0">
                          <a:solidFill>
                            <a:srgbClr val="000000"/>
                          </a:solidFill>
                          <a:effectLst/>
                          <a:latin typeface="+mn-ea"/>
                          <a:ea typeface="+mn-ea"/>
                        </a:rPr>
                        <a:t>岡山県</a:t>
                      </a:r>
                      <a:r>
                        <a:rPr lang="ja-JP" altLang="en-US" sz="1050" b="0" i="0" u="none" strike="noStrike">
                          <a:solidFill>
                            <a:srgbClr val="000000"/>
                          </a:solidFill>
                          <a:effectLst/>
                          <a:latin typeface="+mn-ea"/>
                          <a:ea typeface="+mn-ea"/>
                        </a:rPr>
                        <a:t>長寿社会課）</a:t>
                      </a:r>
                      <a:endParaRPr lang="ja-JP" altLang="en-US" sz="1050" b="0" i="0" u="none" strike="noStrike" dirty="0">
                        <a:solidFill>
                          <a:srgbClr val="000000"/>
                        </a:solidFill>
                        <a:effectLst/>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0922">
                <a:tc>
                  <a:txBody>
                    <a:bodyPr/>
                    <a:lstStyle/>
                    <a:p>
                      <a:pPr algn="ctr" fontAlgn="t"/>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pPr algn="l" fontAlgn="ctr"/>
                      <a:r>
                        <a:rPr lang="ja-JP" altLang="en-US" sz="1050" b="0" i="0" u="none" strike="noStrike" dirty="0">
                          <a:solidFill>
                            <a:srgbClr val="000000"/>
                          </a:solidFill>
                          <a:effectLst/>
                          <a:latin typeface="+mn-ea"/>
                          <a:ea typeface="+mn-ea"/>
                        </a:rPr>
                        <a:t>　　　　　　　　　　　　　　　　　　　　　　　　　　　　　　　　　　　　　　　　　　　　　（講師：倉本千春</a:t>
                      </a:r>
                      <a:r>
                        <a:rPr lang="ja-JP" altLang="en-US" sz="1050" b="0" i="0" u="none" strike="noStrike" dirty="0">
                          <a:solidFill>
                            <a:schemeClr val="tx1"/>
                          </a:solidFill>
                          <a:effectLst/>
                          <a:latin typeface="+mn-ea"/>
                          <a:ea typeface="+mn-ea"/>
                        </a:rPr>
                        <a:t>　</a:t>
                      </a:r>
                      <a:r>
                        <a:rPr lang="ja-JP" altLang="en-US" sz="1050" b="0" i="0" u="none" strike="noStrike" dirty="0">
                          <a:solidFill>
                            <a:srgbClr val="000000"/>
                          </a:solidFill>
                          <a:effectLst/>
                          <a:latin typeface="+mn-ea"/>
                          <a:ea typeface="+mn-ea"/>
                        </a:rPr>
                        <a:t>岡山県 長寿社会課）</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0036">
                <a:tc>
                  <a:txBody>
                    <a:bodyPr/>
                    <a:lstStyle/>
                    <a:p>
                      <a:pPr algn="ctr" fontAlgn="t"/>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9:50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just"/>
                      <a:r>
                        <a:rPr kumimoji="1" lang="ja-JP" altLang="en-US" sz="1200" kern="1200" dirty="0">
                          <a:solidFill>
                            <a:schemeClr val="tx1"/>
                          </a:solidFill>
                          <a:effectLst/>
                          <a:latin typeface="+mn-ea"/>
                          <a:ea typeface="+mn-ea"/>
                          <a:cs typeface="+mn-cs"/>
                        </a:rPr>
                        <a:t>　</a:t>
                      </a:r>
                      <a:r>
                        <a:rPr kumimoji="1" lang="en-US" altLang="ja-JP" sz="1200" kern="1200" dirty="0">
                          <a:solidFill>
                            <a:schemeClr val="tx1"/>
                          </a:solidFill>
                          <a:effectLst/>
                          <a:latin typeface="+mn-ea"/>
                          <a:ea typeface="+mn-ea"/>
                          <a:cs typeface="+mn-cs"/>
                        </a:rPr>
                        <a:t>3</a:t>
                      </a:r>
                      <a:r>
                        <a:rPr kumimoji="1" lang="ja-JP" altLang="ja-JP" sz="1200" kern="1200" dirty="0">
                          <a:solidFill>
                            <a:schemeClr val="tx1"/>
                          </a:solidFill>
                          <a:effectLst/>
                          <a:latin typeface="+mn-ea"/>
                          <a:ea typeface="+mn-ea"/>
                          <a:cs typeface="+mn-cs"/>
                        </a:rPr>
                        <a:t>団体の役割と概要について</a:t>
                      </a:r>
                      <a:r>
                        <a:rPr kumimoji="1" lang="en-US" altLang="ja-JP" sz="1200" kern="1200" baseline="0" dirty="0">
                          <a:solidFill>
                            <a:schemeClr val="tx1"/>
                          </a:solidFill>
                          <a:effectLst/>
                          <a:latin typeface="+mn-ea"/>
                          <a:ea typeface="+mn-ea"/>
                          <a:cs typeface="+mn-cs"/>
                        </a:rPr>
                        <a:t> </a:t>
                      </a:r>
                    </a:p>
                    <a:p>
                      <a:pPr marL="0" marR="0" indent="0" algn="just" defTabSz="777514" rtl="0" eaLnBrk="1" fontAlgn="auto" latinLnBrk="0" hangingPunct="1">
                        <a:lnSpc>
                          <a:spcPct val="100000"/>
                        </a:lnSpc>
                        <a:spcBef>
                          <a:spcPts val="0"/>
                        </a:spcBef>
                        <a:spcAft>
                          <a:spcPts val="0"/>
                        </a:spcAft>
                        <a:buClrTx/>
                        <a:buSzTx/>
                        <a:buFontTx/>
                        <a:buNone/>
                        <a:tabLst/>
                        <a:defRPr/>
                      </a:pPr>
                      <a:r>
                        <a:rPr kumimoji="1" lang="ja-JP" altLang="en-US" sz="1050" kern="1200">
                          <a:solidFill>
                            <a:schemeClr val="tx1"/>
                          </a:solidFill>
                          <a:effectLst/>
                          <a:latin typeface="+mn-ea"/>
                          <a:ea typeface="+mn-ea"/>
                          <a:cs typeface="+mn-cs"/>
                        </a:rPr>
                        <a:t>　　　　　　　　　　　　　　　　　　　　　　　　　</a:t>
                      </a:r>
                      <a:r>
                        <a:rPr kumimoji="1" lang="ja-JP" altLang="ja-JP" sz="1050" kern="1200" dirty="0">
                          <a:solidFill>
                            <a:schemeClr val="tx1"/>
                          </a:solidFill>
                          <a:effectLst/>
                          <a:latin typeface="+mn-ea"/>
                          <a:ea typeface="+mn-ea"/>
                          <a:cs typeface="+mn-cs"/>
                        </a:rPr>
                        <a:t>（講師：</a:t>
                      </a:r>
                      <a:r>
                        <a:rPr kumimoji="1" lang="ja-JP" altLang="en-US" sz="1050" kern="1200" dirty="0">
                          <a:solidFill>
                            <a:schemeClr val="tx1"/>
                          </a:solidFill>
                          <a:effectLst/>
                          <a:latin typeface="+mn-ea"/>
                          <a:ea typeface="+mn-ea"/>
                          <a:cs typeface="+mn-cs"/>
                        </a:rPr>
                        <a:t>國</a:t>
                      </a:r>
                      <a:r>
                        <a:rPr kumimoji="1" lang="ja-JP" altLang="ja-JP" sz="1050" kern="1200" dirty="0">
                          <a:solidFill>
                            <a:schemeClr val="tx1"/>
                          </a:solidFill>
                          <a:effectLst/>
                          <a:latin typeface="+mn-ea"/>
                          <a:ea typeface="+mn-ea"/>
                          <a:cs typeface="+mn-cs"/>
                        </a:rPr>
                        <a:t>安勝司　岡山県リハビリテーション専門職団体連絡会　会長）</a:t>
                      </a:r>
                      <a:endParaRPr lang="ja-JP" altLang="en-US" sz="1050" dirty="0">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2628">
                <a:tc>
                  <a:txBody>
                    <a:bodyPr/>
                    <a:lstStyle/>
                    <a:p>
                      <a:pPr algn="ctr" fontAlgn="t"/>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pPr marL="0" marR="0" indent="0" algn="l" defTabSz="777514" rtl="0" eaLnBrk="1" fontAlgn="auto" latinLnBrk="0" hangingPunct="1">
                        <a:lnSpc>
                          <a:spcPct val="100000"/>
                        </a:lnSpc>
                        <a:spcBef>
                          <a:spcPts val="0"/>
                        </a:spcBef>
                        <a:spcAft>
                          <a:spcPts val="0"/>
                        </a:spcAft>
                        <a:buClrTx/>
                        <a:buSzTx/>
                        <a:buFontTx/>
                        <a:buNone/>
                        <a:tabLst/>
                        <a:defRPr/>
                      </a:pPr>
                      <a:r>
                        <a:rPr kumimoji="1" lang="en-US" altLang="ja-JP" sz="1050" kern="1200" dirty="0">
                          <a:solidFill>
                            <a:schemeClr val="tx1"/>
                          </a:solidFill>
                          <a:effectLst/>
                          <a:latin typeface="+mn-ea"/>
                          <a:ea typeface="+mn-ea"/>
                          <a:cs typeface="+mn-cs"/>
                        </a:rPr>
                        <a:t>※</a:t>
                      </a:r>
                      <a:r>
                        <a:rPr kumimoji="1" lang="ja-JP" altLang="en-US" sz="1050" kern="1200" dirty="0">
                          <a:solidFill>
                            <a:schemeClr val="tx1"/>
                          </a:solidFill>
                          <a:effectLst/>
                          <a:latin typeface="+mn-ea"/>
                          <a:ea typeface="+mn-ea"/>
                          <a:cs typeface="+mn-cs"/>
                        </a:rPr>
                        <a:t>生配信予定　　　　　　　　　　　　　　　</a:t>
                      </a:r>
                      <a:r>
                        <a:rPr kumimoji="1" lang="ja-JP" altLang="ja-JP" sz="1050" kern="1200" dirty="0">
                          <a:solidFill>
                            <a:schemeClr val="tx1"/>
                          </a:solidFill>
                          <a:effectLst/>
                          <a:latin typeface="+mn-ea"/>
                          <a:ea typeface="+mn-ea"/>
                          <a:cs typeface="+mn-cs"/>
                        </a:rPr>
                        <a:t>（講師：</a:t>
                      </a:r>
                      <a:r>
                        <a:rPr kumimoji="1" lang="ja-JP" altLang="en-US" sz="1050" kern="1200" dirty="0">
                          <a:solidFill>
                            <a:schemeClr val="tx1"/>
                          </a:solidFill>
                          <a:effectLst/>
                          <a:latin typeface="+mn-ea"/>
                          <a:ea typeface="+mn-ea"/>
                          <a:cs typeface="+mn-cs"/>
                        </a:rPr>
                        <a:t>國</a:t>
                      </a:r>
                      <a:r>
                        <a:rPr kumimoji="1" lang="ja-JP" altLang="ja-JP" sz="1050" kern="1200" dirty="0">
                          <a:solidFill>
                            <a:schemeClr val="tx1"/>
                          </a:solidFill>
                          <a:effectLst/>
                          <a:latin typeface="+mn-ea"/>
                          <a:ea typeface="+mn-ea"/>
                          <a:cs typeface="+mn-cs"/>
                        </a:rPr>
                        <a:t>安勝司　岡山県リハビリテーション専門職団体連絡会　会長）</a:t>
                      </a:r>
                      <a:endParaRPr lang="ja-JP" altLang="en-US" sz="1050" dirty="0">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18167">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10:25</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r>
                        <a:rPr kumimoji="1" lang="ja-JP" altLang="en-US" sz="1200" kern="1200" dirty="0">
                          <a:solidFill>
                            <a:schemeClr val="tx1"/>
                          </a:solidFill>
                          <a:effectLst/>
                          <a:latin typeface="+mn-ea"/>
                          <a:ea typeface="+mn-ea"/>
                          <a:cs typeface="+mn-cs"/>
                        </a:rPr>
                        <a:t>　</a:t>
                      </a:r>
                      <a:r>
                        <a:rPr kumimoji="1" lang="en-US" altLang="ja-JP" sz="1200" kern="1200" dirty="0">
                          <a:solidFill>
                            <a:schemeClr val="tx1"/>
                          </a:solidFill>
                          <a:effectLst/>
                          <a:latin typeface="+mn-ea"/>
                          <a:ea typeface="+mn-ea"/>
                          <a:cs typeface="+mn-cs"/>
                        </a:rPr>
                        <a:t>3</a:t>
                      </a:r>
                      <a:r>
                        <a:rPr kumimoji="1" lang="ja-JP" altLang="ja-JP" sz="1200" kern="1200" dirty="0">
                          <a:solidFill>
                            <a:schemeClr val="tx1"/>
                          </a:solidFill>
                          <a:effectLst/>
                          <a:latin typeface="+mn-ea"/>
                          <a:ea typeface="+mn-ea"/>
                          <a:cs typeface="+mn-cs"/>
                        </a:rPr>
                        <a:t>団体の派遣実績</a:t>
                      </a:r>
                      <a:r>
                        <a:rPr kumimoji="1" lang="ja-JP" altLang="en-US" sz="1200" kern="1200" dirty="0">
                          <a:solidFill>
                            <a:schemeClr val="tx1"/>
                          </a:solidFill>
                          <a:effectLst/>
                          <a:latin typeface="+mn-ea"/>
                          <a:ea typeface="+mn-ea"/>
                          <a:cs typeface="+mn-cs"/>
                        </a:rPr>
                        <a:t>報告</a:t>
                      </a:r>
                      <a:endParaRPr kumimoji="1" lang="en-US" altLang="ja-JP" sz="1200" kern="1200" dirty="0">
                        <a:solidFill>
                          <a:schemeClr val="tx1"/>
                        </a:solidFill>
                        <a:effectLst/>
                        <a:latin typeface="+mn-ea"/>
                        <a:ea typeface="+mn-ea"/>
                        <a:cs typeface="+mn-cs"/>
                      </a:endParaRPr>
                    </a:p>
                    <a:p>
                      <a:pPr algn="just"/>
                      <a:r>
                        <a:rPr kumimoji="1" lang="ja-JP" altLang="en-US" sz="1200" kern="1200" dirty="0">
                          <a:solidFill>
                            <a:schemeClr val="tx1"/>
                          </a:solidFill>
                          <a:effectLst/>
                          <a:latin typeface="+mn-ea"/>
                          <a:ea typeface="+mn-ea"/>
                          <a:cs typeface="+mn-cs"/>
                        </a:rPr>
                        <a:t>　</a:t>
                      </a:r>
                      <a:r>
                        <a:rPr kumimoji="1" lang="ja-JP" altLang="ja-JP" sz="1200" kern="1200" dirty="0">
                          <a:solidFill>
                            <a:schemeClr val="tx1"/>
                          </a:solidFill>
                          <a:effectLst/>
                          <a:latin typeface="+mn-ea"/>
                          <a:ea typeface="+mn-ea"/>
                          <a:cs typeface="+mn-cs"/>
                        </a:rPr>
                        <a:t>会員台帳登録</a:t>
                      </a:r>
                      <a:r>
                        <a:rPr kumimoji="1" lang="ja-JP" altLang="en-US" sz="1200" kern="1200" dirty="0">
                          <a:solidFill>
                            <a:schemeClr val="tx1"/>
                          </a:solidFill>
                          <a:effectLst/>
                          <a:latin typeface="+mn-ea"/>
                          <a:ea typeface="+mn-ea"/>
                          <a:cs typeface="+mn-cs"/>
                        </a:rPr>
                        <a:t>と派遣事業参加申し込み</a:t>
                      </a:r>
                      <a:r>
                        <a:rPr kumimoji="1" lang="ja-JP" altLang="ja-JP" sz="1200" kern="1200" dirty="0">
                          <a:solidFill>
                            <a:schemeClr val="tx1"/>
                          </a:solidFill>
                          <a:effectLst/>
                          <a:latin typeface="+mn-ea"/>
                          <a:ea typeface="+mn-ea"/>
                          <a:cs typeface="+mn-cs"/>
                        </a:rPr>
                        <a:t>について</a:t>
                      </a:r>
                      <a:endParaRPr kumimoji="1" lang="en-US" altLang="ja-JP" sz="1050" kern="1200" dirty="0">
                        <a:solidFill>
                          <a:schemeClr val="tx1"/>
                        </a:solidFill>
                        <a:effectLst/>
                        <a:latin typeface="+mn-ea"/>
                        <a:ea typeface="+mn-ea"/>
                        <a:cs typeface="+mn-cs"/>
                      </a:endParaRPr>
                    </a:p>
                    <a:p>
                      <a:pPr algn="just"/>
                      <a:r>
                        <a:rPr kumimoji="1" lang="ja-JP" altLang="en-US" sz="1050" kern="1200" dirty="0">
                          <a:solidFill>
                            <a:schemeClr val="tx1"/>
                          </a:solidFill>
                          <a:effectLst/>
                          <a:latin typeface="+mn-ea"/>
                          <a:ea typeface="+mn-ea"/>
                          <a:cs typeface="+mn-cs"/>
                        </a:rPr>
                        <a:t>　　　　　　　　　　　　　　　　　　　　　　</a:t>
                      </a:r>
                      <a:r>
                        <a:rPr kumimoji="1" lang="ja-JP" altLang="ja-JP" sz="1050" kern="1200" dirty="0">
                          <a:solidFill>
                            <a:schemeClr val="tx1"/>
                          </a:solidFill>
                          <a:effectLst/>
                          <a:latin typeface="+mn-ea"/>
                          <a:ea typeface="+mn-ea"/>
                          <a:cs typeface="+mn-cs"/>
                        </a:rPr>
                        <a:t>（講師：齋藤真</a:t>
                      </a:r>
                      <a:r>
                        <a:rPr kumimoji="1" lang="ja-JP" altLang="en-US" sz="1050" kern="1200" dirty="0">
                          <a:solidFill>
                            <a:schemeClr val="tx1"/>
                          </a:solidFill>
                          <a:effectLst/>
                          <a:latin typeface="+mn-ea"/>
                          <a:ea typeface="+mn-ea"/>
                          <a:cs typeface="+mn-cs"/>
                        </a:rPr>
                        <a:t>実</a:t>
                      </a:r>
                      <a:r>
                        <a:rPr kumimoji="1" lang="ja-JP" altLang="ja-JP" sz="1050" kern="1200" dirty="0">
                          <a:solidFill>
                            <a:schemeClr val="tx1"/>
                          </a:solidFill>
                          <a:effectLst/>
                          <a:latin typeface="+mn-ea"/>
                          <a:ea typeface="+mn-ea"/>
                          <a:cs typeface="+mn-cs"/>
                        </a:rPr>
                        <a:t>子　岡山県リハビリテーション専門職団体連絡会　事務局）</a:t>
                      </a:r>
                      <a:endParaRPr lang="ja-JP" altLang="en-US" sz="1050" b="0" i="0" u="none" strike="noStrike" dirty="0">
                        <a:solidFill>
                          <a:srgbClr val="000000"/>
                        </a:solidFill>
                        <a:effectLst/>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9686">
                <a:tc>
                  <a:txBody>
                    <a:bodyPr/>
                    <a:lstStyle/>
                    <a:p>
                      <a:pPr algn="ctr" fontAlgn="t"/>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11:10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777514" rtl="0" eaLnBrk="1" fontAlgn="ctr" latinLnBrk="0" hangingPunct="1">
                        <a:lnSpc>
                          <a:spcPct val="100000"/>
                        </a:lnSpc>
                        <a:spcBef>
                          <a:spcPts val="0"/>
                        </a:spcBef>
                        <a:spcAft>
                          <a:spcPts val="0"/>
                        </a:spcAft>
                        <a:buClrTx/>
                        <a:buSzTx/>
                        <a:buFontTx/>
                        <a:buNone/>
                        <a:tabLst/>
                        <a:defRPr/>
                      </a:pPr>
                      <a:r>
                        <a:rPr kumimoji="1" lang="ja-JP" altLang="en-US" sz="1050" kern="1200" dirty="0">
                          <a:solidFill>
                            <a:schemeClr val="tx1"/>
                          </a:solidFill>
                          <a:effectLst/>
                          <a:latin typeface="+mn-ea"/>
                          <a:ea typeface="+mn-ea"/>
                          <a:cs typeface="+mn-cs"/>
                        </a:rPr>
                        <a:t>　</a:t>
                      </a:r>
                      <a:r>
                        <a:rPr kumimoji="1" lang="ja-JP" altLang="ja-JP" sz="1200" kern="1200" dirty="0">
                          <a:solidFill>
                            <a:schemeClr val="tx1"/>
                          </a:solidFill>
                          <a:effectLst/>
                          <a:latin typeface="+mn-ea"/>
                          <a:ea typeface="+mn-ea"/>
                          <a:cs typeface="+mn-cs"/>
                        </a:rPr>
                        <a:t>地域ケア会議の概要</a:t>
                      </a:r>
                      <a:endParaRPr kumimoji="1" lang="en-US" altLang="ja-JP" sz="1200" kern="1200" dirty="0">
                        <a:solidFill>
                          <a:schemeClr val="tx1"/>
                        </a:solidFill>
                        <a:effectLst/>
                        <a:latin typeface="+mn-ea"/>
                        <a:ea typeface="+mn-ea"/>
                        <a:cs typeface="+mn-cs"/>
                      </a:endParaRPr>
                    </a:p>
                    <a:p>
                      <a:pPr marL="0" marR="0" lvl="0" indent="0" algn="l" defTabSz="777514" rtl="0" eaLnBrk="1" fontAlgn="ctr" latinLnBrk="0" hangingPunct="1">
                        <a:lnSpc>
                          <a:spcPct val="100000"/>
                        </a:lnSpc>
                        <a:spcBef>
                          <a:spcPts val="0"/>
                        </a:spcBef>
                        <a:spcAft>
                          <a:spcPts val="0"/>
                        </a:spcAft>
                        <a:buClrTx/>
                        <a:buSzTx/>
                        <a:buFontTx/>
                        <a:buNone/>
                        <a:tabLst/>
                        <a:defRPr/>
                      </a:pPr>
                      <a:r>
                        <a:rPr kumimoji="1" lang="ja-JP" altLang="en-US" sz="1050" kern="1200" dirty="0">
                          <a:solidFill>
                            <a:schemeClr val="tx1"/>
                          </a:solidFill>
                          <a:effectLst/>
                          <a:latin typeface="+mn-ea"/>
                          <a:ea typeface="+mn-ea"/>
                          <a:cs typeface="+mn-cs"/>
                        </a:rPr>
                        <a:t>　　　　　　　　　　　　　　　　　　　　　　　　　　　　　　　　　　　　　　　　　　　　　　　　　　　</a:t>
                      </a:r>
                      <a:r>
                        <a:rPr kumimoji="1" lang="ja-JP" altLang="ja-JP" sz="1050" kern="1200" dirty="0">
                          <a:solidFill>
                            <a:schemeClr val="tx1"/>
                          </a:solidFill>
                          <a:effectLst/>
                          <a:latin typeface="+mn-ea"/>
                          <a:ea typeface="+mn-ea"/>
                          <a:cs typeface="+mn-cs"/>
                        </a:rPr>
                        <a:t>（講師：</a:t>
                      </a:r>
                      <a:r>
                        <a:rPr kumimoji="1" lang="ja-JP" altLang="en-US" sz="1050" kern="1200" dirty="0">
                          <a:solidFill>
                            <a:schemeClr val="tx1"/>
                          </a:solidFill>
                          <a:effectLst/>
                          <a:latin typeface="+mn-ea"/>
                          <a:ea typeface="+mn-ea"/>
                          <a:cs typeface="+mn-cs"/>
                        </a:rPr>
                        <a:t>森下宏樹　森下病院</a:t>
                      </a:r>
                      <a:r>
                        <a:rPr kumimoji="1" lang="ja-JP" altLang="ja-JP" sz="1050" kern="1200" dirty="0">
                          <a:solidFill>
                            <a:schemeClr val="tx1"/>
                          </a:solidFill>
                          <a:effectLst/>
                          <a:latin typeface="+mn-ea"/>
                          <a:ea typeface="+mn-ea"/>
                          <a:cs typeface="+mn-cs"/>
                        </a:rPr>
                        <a:t>）</a:t>
                      </a:r>
                      <a:endParaRPr lang="ja-JP" altLang="en-US" sz="1050" b="0" i="0" u="none" strike="noStrike" dirty="0">
                        <a:solidFill>
                          <a:srgbClr val="000000"/>
                        </a:solidFill>
                        <a:effectLst/>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8107">
                <a:tc>
                  <a:txBody>
                    <a:bodyPr/>
                    <a:lstStyle/>
                    <a:p>
                      <a:pPr algn="ctr" fontAlgn="t"/>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12:10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12:50</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b="0" i="0" u="none" strike="noStrike" dirty="0">
                          <a:solidFill>
                            <a:srgbClr val="000000"/>
                          </a:solidFill>
                          <a:effectLst/>
                          <a:latin typeface="+mn-ea"/>
                          <a:ea typeface="+mn-ea"/>
                        </a:rPr>
                        <a:t>　休憩</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20555">
                <a:tc>
                  <a:txBody>
                    <a:bodyPr/>
                    <a:lstStyle/>
                    <a:p>
                      <a:pPr algn="ctr" fontAlgn="t"/>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12:50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r>
                        <a:rPr kumimoji="1" lang="ja-JP" altLang="en-US" sz="1050" kern="1200" dirty="0">
                          <a:solidFill>
                            <a:schemeClr val="tx1"/>
                          </a:solidFill>
                          <a:effectLst/>
                          <a:latin typeface="+mn-ea"/>
                          <a:ea typeface="+mn-ea"/>
                          <a:cs typeface="+mn-cs"/>
                        </a:rPr>
                        <a:t>　</a:t>
                      </a:r>
                      <a:r>
                        <a:rPr kumimoji="1" lang="ja-JP" altLang="en-US" sz="1200" kern="1200" dirty="0">
                          <a:solidFill>
                            <a:schemeClr val="tx1"/>
                          </a:solidFill>
                          <a:effectLst/>
                          <a:latin typeface="+mn-ea"/>
                          <a:ea typeface="+mn-ea"/>
                          <a:cs typeface="+mn-cs"/>
                        </a:rPr>
                        <a:t>総社市における</a:t>
                      </a:r>
                      <a:r>
                        <a:rPr kumimoji="1" lang="ja-JP" altLang="ja-JP" sz="1200" kern="1200" dirty="0">
                          <a:solidFill>
                            <a:schemeClr val="tx1"/>
                          </a:solidFill>
                          <a:effectLst/>
                          <a:latin typeface="+mn-ea"/>
                          <a:ea typeface="+mn-ea"/>
                          <a:cs typeface="+mn-cs"/>
                        </a:rPr>
                        <a:t>同行訪問事業の概要</a:t>
                      </a:r>
                      <a:endParaRPr kumimoji="1" lang="en-US" altLang="ja-JP" sz="1200" kern="1200" dirty="0">
                        <a:solidFill>
                          <a:schemeClr val="tx1"/>
                        </a:solidFill>
                        <a:effectLst/>
                        <a:latin typeface="+mn-ea"/>
                        <a:ea typeface="+mn-ea"/>
                        <a:cs typeface="+mn-cs"/>
                      </a:endParaRPr>
                    </a:p>
                    <a:p>
                      <a:pPr marL="0" marR="0" indent="0" algn="l" defTabSz="777514" rtl="0" eaLnBrk="1" fontAlgn="ctr" latinLnBrk="0" hangingPunct="1">
                        <a:lnSpc>
                          <a:spcPct val="100000"/>
                        </a:lnSpc>
                        <a:spcBef>
                          <a:spcPts val="0"/>
                        </a:spcBef>
                        <a:spcAft>
                          <a:spcPts val="0"/>
                        </a:spcAft>
                        <a:buClrTx/>
                        <a:buSzTx/>
                        <a:buFontTx/>
                        <a:buNone/>
                        <a:tabLst/>
                        <a:defRPr/>
                      </a:pPr>
                      <a:r>
                        <a:rPr kumimoji="1" lang="ja-JP" altLang="en-US" sz="800" kern="1200" dirty="0">
                          <a:solidFill>
                            <a:schemeClr val="tx1"/>
                          </a:solidFill>
                          <a:effectLst/>
                          <a:latin typeface="+mn-ea"/>
                          <a:ea typeface="+mn-ea"/>
                          <a:cs typeface="+mn-cs"/>
                        </a:rPr>
                        <a:t>　＊令和</a:t>
                      </a:r>
                      <a:r>
                        <a:rPr kumimoji="1" lang="en-US" altLang="ja-JP" sz="800" kern="1200" dirty="0">
                          <a:solidFill>
                            <a:schemeClr val="tx1"/>
                          </a:solidFill>
                          <a:effectLst/>
                          <a:latin typeface="+mn-ea"/>
                          <a:ea typeface="+mn-ea"/>
                          <a:cs typeface="+mn-cs"/>
                        </a:rPr>
                        <a:t>4</a:t>
                      </a:r>
                      <a:r>
                        <a:rPr kumimoji="1" lang="ja-JP" altLang="en-US" sz="800" kern="1200" dirty="0">
                          <a:solidFill>
                            <a:schemeClr val="tx1"/>
                          </a:solidFill>
                          <a:effectLst/>
                          <a:latin typeface="+mn-ea"/>
                          <a:ea typeface="+mn-ea"/>
                          <a:cs typeface="+mn-cs"/>
                        </a:rPr>
                        <a:t>年度と同様の内容　　　　　　　　　　　　　　　　　　　　　　　　　　　　　　　　　　　　　　　　　　　　　　　</a:t>
                      </a:r>
                      <a:r>
                        <a:rPr kumimoji="1" lang="ja-JP" altLang="ja-JP" sz="1050" kern="1200" dirty="0">
                          <a:solidFill>
                            <a:schemeClr val="tx1"/>
                          </a:solidFill>
                          <a:effectLst/>
                          <a:latin typeface="+mn-ea"/>
                          <a:ea typeface="+mn-ea"/>
                          <a:cs typeface="+mn-cs"/>
                        </a:rPr>
                        <a:t>（講師：</a:t>
                      </a:r>
                      <a:r>
                        <a:rPr kumimoji="1" lang="ja-JP" altLang="en-US" sz="1050" kern="1200" dirty="0">
                          <a:solidFill>
                            <a:schemeClr val="tx1"/>
                          </a:solidFill>
                          <a:effectLst/>
                          <a:latin typeface="+mn-ea"/>
                          <a:ea typeface="+mn-ea"/>
                          <a:cs typeface="+mn-cs"/>
                        </a:rPr>
                        <a:t>正木寛　岡山光南病院</a:t>
                      </a:r>
                      <a:r>
                        <a:rPr kumimoji="1" lang="ja-JP" altLang="ja-JP" sz="1050" kern="1200" dirty="0">
                          <a:solidFill>
                            <a:schemeClr val="tx1"/>
                          </a:solidFill>
                          <a:effectLst/>
                          <a:latin typeface="+mn-ea"/>
                          <a:ea typeface="+mn-ea"/>
                          <a:cs typeface="+mn-cs"/>
                        </a:rPr>
                        <a:t>）</a:t>
                      </a:r>
                      <a:endParaRPr lang="ja-JP" altLang="en-US" sz="1050" b="0" i="0" u="none" strike="noStrike" dirty="0">
                        <a:solidFill>
                          <a:srgbClr val="000000"/>
                        </a:solidFill>
                        <a:effectLst/>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2528">
                <a:tc>
                  <a:txBody>
                    <a:bodyPr/>
                    <a:lstStyle/>
                    <a:p>
                      <a:pPr algn="ctr" fontAlgn="t"/>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pPr marL="0" marR="0" indent="0" algn="l" defTabSz="777514" rtl="0" eaLnBrk="1" fontAlgn="ctr" latinLnBrk="0" hangingPunct="1">
                        <a:lnSpc>
                          <a:spcPct val="100000"/>
                        </a:lnSpc>
                        <a:spcBef>
                          <a:spcPts val="0"/>
                        </a:spcBef>
                        <a:spcAft>
                          <a:spcPts val="0"/>
                        </a:spcAft>
                        <a:buClrTx/>
                        <a:buSzTx/>
                        <a:buFontTx/>
                        <a:buNone/>
                        <a:tabLst/>
                        <a:defRPr/>
                      </a:pPr>
                      <a:r>
                        <a:rPr kumimoji="1" lang="ja-JP" altLang="en-US" sz="1050" kern="1200" dirty="0">
                          <a:solidFill>
                            <a:schemeClr val="tx1"/>
                          </a:solidFill>
                          <a:effectLst/>
                          <a:latin typeface="+mn-ea"/>
                          <a:ea typeface="+mn-ea"/>
                          <a:cs typeface="+mn-cs"/>
                        </a:rPr>
                        <a:t>　</a:t>
                      </a:r>
                      <a:r>
                        <a:rPr kumimoji="1" lang="en-US" altLang="ja-JP" sz="1050" kern="1200" dirty="0">
                          <a:solidFill>
                            <a:schemeClr val="tx1"/>
                          </a:solidFill>
                          <a:effectLst/>
                          <a:latin typeface="+mn-ea"/>
                          <a:ea typeface="+mn-ea"/>
                          <a:cs typeface="+mn-cs"/>
                        </a:rPr>
                        <a:t>※</a:t>
                      </a:r>
                      <a:r>
                        <a:rPr kumimoji="1" lang="ja-JP" altLang="en-US" sz="1050" kern="1200" dirty="0">
                          <a:solidFill>
                            <a:schemeClr val="tx1"/>
                          </a:solidFill>
                          <a:effectLst/>
                          <a:latin typeface="+mn-ea"/>
                          <a:ea typeface="+mn-ea"/>
                          <a:cs typeface="+mn-cs"/>
                        </a:rPr>
                        <a:t>今回より総社市の内容に変更　　　　　　　　　　　　　　　　　　　　　　　　　　</a:t>
                      </a:r>
                      <a:r>
                        <a:rPr kumimoji="1" lang="ja-JP" altLang="ja-JP" sz="1050" kern="1200" dirty="0">
                          <a:solidFill>
                            <a:schemeClr val="tx1"/>
                          </a:solidFill>
                          <a:effectLst/>
                          <a:latin typeface="+mn-ea"/>
                          <a:ea typeface="+mn-ea"/>
                          <a:cs typeface="+mn-cs"/>
                        </a:rPr>
                        <a:t>（講師：</a:t>
                      </a:r>
                      <a:r>
                        <a:rPr kumimoji="1" lang="ja-JP" altLang="en-US" sz="1050" kern="1200" dirty="0">
                          <a:solidFill>
                            <a:schemeClr val="tx1"/>
                          </a:solidFill>
                          <a:effectLst/>
                          <a:latin typeface="+mn-ea"/>
                          <a:ea typeface="+mn-ea"/>
                          <a:cs typeface="+mn-cs"/>
                        </a:rPr>
                        <a:t>正木寛　こうなんクリニック</a:t>
                      </a:r>
                      <a:r>
                        <a:rPr kumimoji="1" lang="ja-JP" altLang="ja-JP" sz="1050" kern="1200" dirty="0">
                          <a:solidFill>
                            <a:schemeClr val="tx1"/>
                          </a:solidFill>
                          <a:effectLst/>
                          <a:latin typeface="+mn-ea"/>
                          <a:ea typeface="+mn-ea"/>
                          <a:cs typeface="+mn-cs"/>
                        </a:rPr>
                        <a:t>）</a:t>
                      </a:r>
                      <a:endParaRPr lang="ja-JP" altLang="en-US" sz="1050" b="0" i="0" u="none" strike="noStrike" dirty="0">
                        <a:solidFill>
                          <a:srgbClr val="000000"/>
                        </a:solidFill>
                        <a:effectLst/>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53115">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13:20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kumimoji="1" lang="ja-JP" altLang="en-US" sz="1050" kern="1200" dirty="0">
                          <a:solidFill>
                            <a:schemeClr val="tx1"/>
                          </a:solidFill>
                          <a:effectLst/>
                          <a:latin typeface="+mn-ea"/>
                          <a:ea typeface="+mn-ea"/>
                          <a:cs typeface="+mn-cs"/>
                        </a:rPr>
                        <a:t>　</a:t>
                      </a:r>
                      <a:r>
                        <a:rPr kumimoji="1" lang="ja-JP" altLang="en-US" sz="1200" kern="1200" dirty="0">
                          <a:solidFill>
                            <a:schemeClr val="tx1"/>
                          </a:solidFill>
                          <a:effectLst/>
                          <a:latin typeface="+mn-ea"/>
                          <a:ea typeface="+mn-ea"/>
                          <a:cs typeface="+mn-cs"/>
                        </a:rPr>
                        <a:t>倉敷市「くらしき通いの場」への支援の</a:t>
                      </a:r>
                      <a:r>
                        <a:rPr kumimoji="1" lang="ja-JP" altLang="ja-JP" sz="1200" kern="1200" dirty="0">
                          <a:solidFill>
                            <a:schemeClr val="tx1"/>
                          </a:solidFill>
                          <a:effectLst/>
                          <a:latin typeface="+mn-ea"/>
                          <a:ea typeface="+mn-ea"/>
                          <a:cs typeface="+mn-cs"/>
                        </a:rPr>
                        <a:t>概要</a:t>
                      </a:r>
                      <a:endParaRPr kumimoji="1" lang="en-US" altLang="ja-JP" sz="1200" kern="1200" dirty="0">
                        <a:solidFill>
                          <a:schemeClr val="tx1"/>
                        </a:solidFill>
                        <a:effectLst/>
                        <a:latin typeface="+mn-ea"/>
                        <a:ea typeface="+mn-ea"/>
                        <a:cs typeface="+mn-cs"/>
                      </a:endParaRPr>
                    </a:p>
                    <a:p>
                      <a:r>
                        <a:rPr kumimoji="1" lang="ja-JP" altLang="en-US" sz="1050" kern="1200" dirty="0">
                          <a:solidFill>
                            <a:schemeClr val="tx1"/>
                          </a:solidFill>
                          <a:effectLst/>
                          <a:latin typeface="+mn-ea"/>
                          <a:ea typeface="+mn-ea"/>
                          <a:cs typeface="+mn-cs"/>
                        </a:rPr>
                        <a:t>　　　　　　　　　　　　　　　　　　　　　　　　　　　　　　　　　　　　　　　　　　　　　　　　　　 </a:t>
                      </a:r>
                      <a:r>
                        <a:rPr kumimoji="1" lang="ja-JP" altLang="ja-JP" sz="1050" kern="1200" dirty="0">
                          <a:solidFill>
                            <a:schemeClr val="tx1"/>
                          </a:solidFill>
                          <a:effectLst/>
                          <a:latin typeface="+mn-ea"/>
                          <a:ea typeface="+mn-ea"/>
                          <a:cs typeface="+mn-cs"/>
                        </a:rPr>
                        <a:t>（講師：</a:t>
                      </a:r>
                      <a:r>
                        <a:rPr kumimoji="1" lang="ja-JP" altLang="en-US" sz="1050" kern="1200" dirty="0">
                          <a:solidFill>
                            <a:schemeClr val="tx1"/>
                          </a:solidFill>
                          <a:effectLst/>
                          <a:latin typeface="+mn-ea"/>
                          <a:ea typeface="+mn-ea"/>
                          <a:cs typeface="+mn-cs"/>
                        </a:rPr>
                        <a:t>岩長留美　しげい病院</a:t>
                      </a:r>
                      <a:r>
                        <a:rPr kumimoji="1" lang="ja-JP" altLang="ja-JP" sz="1050" kern="1200" dirty="0">
                          <a:solidFill>
                            <a:schemeClr val="tx1"/>
                          </a:solidFill>
                          <a:effectLst/>
                          <a:latin typeface="+mn-ea"/>
                          <a:ea typeface="+mn-ea"/>
                          <a:cs typeface="+mn-cs"/>
                        </a:rPr>
                        <a:t>）</a:t>
                      </a:r>
                      <a:endParaRPr lang="ja-JP" altLang="en-US" sz="1050" b="0" i="0" u="none" strike="noStrike" dirty="0">
                        <a:solidFill>
                          <a:srgbClr val="000000"/>
                        </a:solidFill>
                        <a:effectLst/>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90036">
                <a:tc>
                  <a:txBody>
                    <a:bodyPr/>
                    <a:lstStyle/>
                    <a:p>
                      <a:pPr algn="ctr" fontAlgn="t"/>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13:55</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marL="0" marR="0" indent="0" algn="l" defTabSz="777514" rtl="0" eaLnBrk="1" fontAlgn="auto" latinLnBrk="0" hangingPunct="1">
                        <a:lnSpc>
                          <a:spcPct val="100000"/>
                        </a:lnSpc>
                        <a:spcBef>
                          <a:spcPts val="0"/>
                        </a:spcBef>
                        <a:spcAft>
                          <a:spcPts val="0"/>
                        </a:spcAft>
                        <a:buClrTx/>
                        <a:buSzTx/>
                        <a:buFontTx/>
                        <a:buNone/>
                        <a:tabLst/>
                        <a:defRPr/>
                      </a:pPr>
                      <a:r>
                        <a:rPr kumimoji="1" lang="ja-JP" altLang="en-US" sz="1050" kern="1200" dirty="0">
                          <a:solidFill>
                            <a:schemeClr val="tx1"/>
                          </a:solidFill>
                          <a:effectLst/>
                          <a:latin typeface="+mn-ea"/>
                          <a:ea typeface="+mn-ea"/>
                          <a:cs typeface="+mn-cs"/>
                        </a:rPr>
                        <a:t>　</a:t>
                      </a:r>
                      <a:r>
                        <a:rPr kumimoji="1" lang="ja-JP" altLang="en-US" sz="1200" kern="1200" dirty="0">
                          <a:solidFill>
                            <a:schemeClr val="tx1"/>
                          </a:solidFill>
                          <a:effectLst/>
                          <a:latin typeface="+mn-ea"/>
                          <a:ea typeface="+mn-ea"/>
                          <a:cs typeface="+mn-cs"/>
                        </a:rPr>
                        <a:t>市町村派遣の通所支援</a:t>
                      </a:r>
                    </a:p>
                    <a:p>
                      <a:pPr marL="0" marR="0" indent="0" algn="l" defTabSz="777514" rtl="0" eaLnBrk="1" fontAlgn="ctr" latinLnBrk="0" hangingPunct="1">
                        <a:lnSpc>
                          <a:spcPct val="100000"/>
                        </a:lnSpc>
                        <a:spcBef>
                          <a:spcPts val="0"/>
                        </a:spcBef>
                        <a:spcAft>
                          <a:spcPts val="0"/>
                        </a:spcAft>
                        <a:buClrTx/>
                        <a:buSzTx/>
                        <a:buFontTx/>
                        <a:buNone/>
                        <a:tabLst/>
                        <a:defRPr/>
                      </a:pPr>
                      <a:r>
                        <a:rPr kumimoji="1" lang="ja-JP"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　</a:t>
                      </a:r>
                      <a:r>
                        <a:rPr kumimoji="1" lang="en-US" altLang="ja-JP" sz="800" kern="1200" dirty="0">
                          <a:solidFill>
                            <a:schemeClr val="tx1"/>
                          </a:solidFill>
                          <a:effectLst/>
                          <a:latin typeface="ＭＳ Ｐゴシック" panose="020B0600070205080204" pitchFamily="50" charset="-128"/>
                          <a:ea typeface="ＭＳ Ｐゴシック" panose="020B0600070205080204" pitchFamily="50" charset="-128"/>
                          <a:cs typeface="+mn-cs"/>
                        </a:rPr>
                        <a:t>*</a:t>
                      </a:r>
                      <a:r>
                        <a:rPr kumimoji="1" lang="ja-JP" altLang="en-US" sz="800" kern="1200" dirty="0">
                          <a:solidFill>
                            <a:schemeClr val="tx1"/>
                          </a:solidFill>
                          <a:effectLst/>
                          <a:latin typeface="ＭＳ Ｐゴシック" panose="020B0600070205080204" pitchFamily="50" charset="-128"/>
                          <a:ea typeface="ＭＳ Ｐゴシック" panose="020B0600070205080204" pitchFamily="50" charset="-128"/>
                          <a:cs typeface="+mn-cs"/>
                        </a:rPr>
                        <a:t>令和</a:t>
                      </a:r>
                      <a:r>
                        <a:rPr kumimoji="1" lang="en-US" altLang="ja-JP" sz="800" kern="1200" dirty="0">
                          <a:solidFill>
                            <a:schemeClr val="tx1"/>
                          </a:solidFill>
                          <a:effectLst/>
                          <a:latin typeface="ＭＳ Ｐゴシック" panose="020B0600070205080204" pitchFamily="50" charset="-128"/>
                          <a:ea typeface="ＭＳ Ｐゴシック" panose="020B0600070205080204" pitchFamily="50" charset="-128"/>
                          <a:cs typeface="+mn-cs"/>
                        </a:rPr>
                        <a:t>4</a:t>
                      </a:r>
                      <a:r>
                        <a:rPr kumimoji="1" lang="ja-JP" altLang="en-US" sz="800" kern="1200" dirty="0">
                          <a:solidFill>
                            <a:schemeClr val="tx1"/>
                          </a:solidFill>
                          <a:effectLst/>
                          <a:latin typeface="ＭＳ Ｐゴシック" panose="020B0600070205080204" pitchFamily="50" charset="-128"/>
                          <a:ea typeface="ＭＳ Ｐゴシック" panose="020B0600070205080204" pitchFamily="50" charset="-128"/>
                          <a:cs typeface="+mn-cs"/>
                        </a:rPr>
                        <a:t>年度と同様の内容　　</a:t>
                      </a:r>
                      <a:r>
                        <a:rPr kumimoji="1" lang="ja-JP"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　　　　　　　　　　　　　　　　　　　　　　　　　　　　　　</a:t>
                      </a:r>
                      <a:r>
                        <a:rPr kumimoji="1" lang="en-US" altLang="ja-JP" sz="1050" kern="1200" dirty="0">
                          <a:solidFill>
                            <a:schemeClr val="tx1"/>
                          </a:solidFill>
                          <a:effectLst/>
                          <a:latin typeface="ＭＳ Ｐゴシック" panose="020B0600070205080204" pitchFamily="50" charset="-128"/>
                          <a:ea typeface="ＭＳ Ｐゴシック" panose="020B0600070205080204" pitchFamily="50" charset="-128"/>
                          <a:cs typeface="+mn-cs"/>
                        </a:rPr>
                        <a:t> </a:t>
                      </a:r>
                      <a:r>
                        <a:rPr kumimoji="1" lang="en-US" altLang="zh-TW" sz="1050" kern="1200" dirty="0">
                          <a:solidFill>
                            <a:schemeClr val="tx1"/>
                          </a:solidFill>
                          <a:effectLst/>
                          <a:latin typeface="ＭＳ Ｐゴシック" panose="020B0600070205080204" pitchFamily="50" charset="-128"/>
                          <a:ea typeface="ＭＳ Ｐゴシック" panose="020B0600070205080204" pitchFamily="50" charset="-128"/>
                          <a:cs typeface="+mn-cs"/>
                        </a:rPr>
                        <a:t>(</a:t>
                      </a:r>
                      <a:r>
                        <a:rPr kumimoji="1" lang="zh-TW"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講師：初岡寛幸　内田整形外科医院</a:t>
                      </a:r>
                      <a:r>
                        <a:rPr kumimoji="1" lang="ja-JP"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a:t>
                      </a:r>
                      <a:endParaRPr kumimoji="1" lang="en-US" altLang="zh-TW" sz="1050" kern="1200" dirty="0">
                        <a:solidFill>
                          <a:schemeClr val="tx1"/>
                        </a:solidFill>
                        <a:effectLst/>
                        <a:latin typeface="ＭＳ Ｐゴシック" panose="020B0600070205080204" pitchFamily="50" charset="-128"/>
                        <a:ea typeface="ＭＳ Ｐゴシック" panose="020B0600070205080204" pitchFamily="50" charset="-128"/>
                        <a:cs typeface="+mn-cs"/>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72628">
                <a:tc>
                  <a:txBody>
                    <a:bodyPr/>
                    <a:lstStyle/>
                    <a:p>
                      <a:pPr algn="ctr" fontAlgn="t"/>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pPr marL="0" marR="0" indent="0" algn="l" defTabSz="777514" rtl="0" eaLnBrk="1" fontAlgn="ctr" latinLnBrk="0" hangingPunct="1">
                        <a:lnSpc>
                          <a:spcPct val="100000"/>
                        </a:lnSpc>
                        <a:spcBef>
                          <a:spcPts val="0"/>
                        </a:spcBef>
                        <a:spcAft>
                          <a:spcPts val="0"/>
                        </a:spcAft>
                        <a:buClrTx/>
                        <a:buSzTx/>
                        <a:buFontTx/>
                        <a:buNone/>
                        <a:tabLst/>
                        <a:defRPr/>
                      </a:pPr>
                      <a:r>
                        <a:rPr kumimoji="1" lang="ja-JP"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　</a:t>
                      </a:r>
                      <a:r>
                        <a:rPr kumimoji="1" lang="en-US" altLang="ja-JP" sz="1050" kern="1200" dirty="0">
                          <a:solidFill>
                            <a:schemeClr val="tx1"/>
                          </a:solidFill>
                          <a:effectLst/>
                          <a:latin typeface="ＭＳ Ｐゴシック" panose="020B0600070205080204" pitchFamily="50" charset="-128"/>
                          <a:ea typeface="ＭＳ Ｐゴシック" panose="020B0600070205080204" pitchFamily="50" charset="-128"/>
                          <a:cs typeface="+mn-cs"/>
                        </a:rPr>
                        <a:t>※</a:t>
                      </a:r>
                      <a:r>
                        <a:rPr kumimoji="1" lang="ja-JP"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前回と内容一部変更の可能性あり　　　　　　　　　　　　　　　　　　　　　</a:t>
                      </a:r>
                      <a:r>
                        <a:rPr kumimoji="1" lang="en-US" altLang="zh-TW" sz="1050" kern="1200" dirty="0">
                          <a:solidFill>
                            <a:schemeClr val="tx1"/>
                          </a:solidFill>
                          <a:effectLst/>
                          <a:latin typeface="ＭＳ Ｐゴシック" panose="020B0600070205080204" pitchFamily="50" charset="-128"/>
                          <a:ea typeface="ＭＳ Ｐゴシック" panose="020B0600070205080204" pitchFamily="50" charset="-128"/>
                          <a:cs typeface="+mn-cs"/>
                        </a:rPr>
                        <a:t>(</a:t>
                      </a:r>
                      <a:r>
                        <a:rPr kumimoji="1" lang="zh-TW"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講師：初岡寛幸　内田整形外科医院</a:t>
                      </a:r>
                      <a:r>
                        <a:rPr kumimoji="1" lang="ja-JP"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a:t>
                      </a:r>
                      <a:endParaRPr kumimoji="1" lang="en-US" altLang="zh-TW" sz="1050" kern="1200" dirty="0">
                        <a:solidFill>
                          <a:schemeClr val="tx1"/>
                        </a:solidFill>
                        <a:effectLst/>
                        <a:latin typeface="ＭＳ Ｐゴシック" panose="020B0600070205080204" pitchFamily="50" charset="-128"/>
                        <a:ea typeface="ＭＳ Ｐゴシック" panose="020B0600070205080204" pitchFamily="50" charset="-128"/>
                        <a:cs typeface="+mn-cs"/>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453718">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14:25</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kumimoji="1" lang="ja-JP" altLang="en-US" sz="1050" kern="1200" dirty="0">
                          <a:solidFill>
                            <a:schemeClr val="tx1"/>
                          </a:solidFill>
                          <a:effectLst/>
                          <a:latin typeface="+mn-ea"/>
                          <a:ea typeface="+mn-ea"/>
                          <a:cs typeface="+mn-cs"/>
                        </a:rPr>
                        <a:t>　</a:t>
                      </a:r>
                      <a:r>
                        <a:rPr kumimoji="1" lang="ja-JP" altLang="ja-JP" sz="1200" kern="1200" dirty="0">
                          <a:solidFill>
                            <a:schemeClr val="tx1"/>
                          </a:solidFill>
                          <a:effectLst/>
                          <a:latin typeface="+mn-ea"/>
                          <a:ea typeface="+mn-ea"/>
                          <a:cs typeface="+mn-cs"/>
                        </a:rPr>
                        <a:t>通所付添サポート事業</a:t>
                      </a:r>
                      <a:r>
                        <a:rPr kumimoji="1" lang="ja-JP" altLang="en-US" sz="1200" kern="1200" dirty="0">
                          <a:solidFill>
                            <a:schemeClr val="tx1"/>
                          </a:solidFill>
                          <a:effectLst/>
                          <a:latin typeface="+mn-ea"/>
                          <a:ea typeface="+mn-ea"/>
                          <a:cs typeface="+mn-cs"/>
                        </a:rPr>
                        <a:t>＆介護予防フォーラムの概要（県事業協力）　　　　　　　　　　　　　　　　　　　　　　　　　　　　　　　　　　　　　　　　</a:t>
                      </a:r>
                      <a:endParaRPr kumimoji="1" lang="en-US" altLang="ja-JP" sz="1200" kern="1200" dirty="0">
                        <a:solidFill>
                          <a:schemeClr val="tx1"/>
                        </a:solidFill>
                        <a:effectLst/>
                        <a:latin typeface="+mn-ea"/>
                        <a:ea typeface="+mn-ea"/>
                        <a:cs typeface="+mn-cs"/>
                      </a:endParaRPr>
                    </a:p>
                    <a:p>
                      <a:r>
                        <a:rPr kumimoji="1" lang="ja-JP" altLang="en-US" sz="1050" kern="1200" dirty="0">
                          <a:solidFill>
                            <a:schemeClr val="tx1"/>
                          </a:solidFill>
                          <a:effectLst/>
                          <a:latin typeface="+mn-ea"/>
                          <a:ea typeface="+mn-ea"/>
                          <a:cs typeface="+mn-cs"/>
                        </a:rPr>
                        <a:t>　</a:t>
                      </a:r>
                      <a:r>
                        <a:rPr kumimoji="1" lang="ja-JP" altLang="en-US" sz="800" kern="1200" dirty="0">
                          <a:solidFill>
                            <a:schemeClr val="tx1"/>
                          </a:solidFill>
                          <a:effectLst/>
                          <a:latin typeface="+mn-ea"/>
                          <a:ea typeface="+mn-ea"/>
                          <a:cs typeface="+mn-cs"/>
                        </a:rPr>
                        <a:t>＊令和</a:t>
                      </a:r>
                      <a:r>
                        <a:rPr kumimoji="1" lang="en-US" altLang="ja-JP" sz="800" kern="1200" dirty="0">
                          <a:solidFill>
                            <a:schemeClr val="tx1"/>
                          </a:solidFill>
                          <a:effectLst/>
                          <a:latin typeface="+mn-ea"/>
                          <a:ea typeface="+mn-ea"/>
                          <a:cs typeface="+mn-cs"/>
                        </a:rPr>
                        <a:t>4</a:t>
                      </a:r>
                      <a:r>
                        <a:rPr kumimoji="1" lang="ja-JP" altLang="en-US" sz="800" kern="1200" dirty="0">
                          <a:solidFill>
                            <a:schemeClr val="tx1"/>
                          </a:solidFill>
                          <a:effectLst/>
                          <a:latin typeface="+mn-ea"/>
                          <a:ea typeface="+mn-ea"/>
                          <a:cs typeface="+mn-cs"/>
                        </a:rPr>
                        <a:t>年度と同様の内容　　　　　　　　　　　　　　　　　　　　　　　　　　　　　　　　　　　　　　　</a:t>
                      </a:r>
                      <a:r>
                        <a:rPr kumimoji="1" lang="zh-TW"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（講師：竹村篤　玉野</a:t>
                      </a:r>
                      <a:r>
                        <a:rPr kumimoji="1" lang="ja-JP"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総合</a:t>
                      </a:r>
                      <a:r>
                        <a:rPr kumimoji="1" lang="zh-TW"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医療専門学校）</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13495">
                <a:tc>
                  <a:txBody>
                    <a:bodyPr/>
                    <a:lstStyle/>
                    <a:p>
                      <a:pPr algn="ctr" fontAlgn="ct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15:00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r>
                        <a:rPr kumimoji="1" lang="ja-JP" altLang="en-US" sz="1050" kern="1200" dirty="0">
                          <a:solidFill>
                            <a:schemeClr val="tx1"/>
                          </a:solidFill>
                          <a:effectLst/>
                          <a:latin typeface="+mn-ea"/>
                          <a:ea typeface="+mn-ea"/>
                          <a:cs typeface="+mn-cs"/>
                        </a:rPr>
                        <a:t>　</a:t>
                      </a:r>
                      <a:r>
                        <a:rPr kumimoji="1" lang="ja-JP" altLang="en-US" sz="1200" kern="1200" dirty="0">
                          <a:solidFill>
                            <a:schemeClr val="tx1"/>
                          </a:solidFill>
                          <a:effectLst/>
                          <a:latin typeface="+mn-ea"/>
                          <a:ea typeface="+mn-ea"/>
                          <a:cs typeface="+mn-cs"/>
                        </a:rPr>
                        <a:t>地域</a:t>
                      </a:r>
                      <a:r>
                        <a:rPr kumimoji="1" lang="ja-JP" altLang="ja-JP" sz="1200" kern="1200" dirty="0">
                          <a:solidFill>
                            <a:schemeClr val="tx1"/>
                          </a:solidFill>
                          <a:effectLst/>
                          <a:latin typeface="+mn-ea"/>
                          <a:ea typeface="+mn-ea"/>
                          <a:cs typeface="+mn-cs"/>
                        </a:rPr>
                        <a:t>支援事業における言語聴覚士の役割と活躍　</a:t>
                      </a:r>
                      <a:r>
                        <a:rPr kumimoji="1" lang="ja-JP" altLang="ja-JP" sz="1050" kern="1200" dirty="0">
                          <a:solidFill>
                            <a:schemeClr val="tx1"/>
                          </a:solidFill>
                          <a:effectLst/>
                          <a:latin typeface="+mn-ea"/>
                          <a:ea typeface="+mn-ea"/>
                          <a:cs typeface="+mn-cs"/>
                        </a:rPr>
                        <a:t>　　　</a:t>
                      </a:r>
                      <a:endParaRPr kumimoji="1" lang="en-US" altLang="ja-JP" sz="1050" kern="1200" dirty="0">
                        <a:solidFill>
                          <a:schemeClr val="tx1"/>
                        </a:solidFill>
                        <a:effectLst/>
                        <a:latin typeface="+mn-ea"/>
                        <a:ea typeface="+mn-ea"/>
                        <a:cs typeface="+mn-cs"/>
                      </a:endParaRPr>
                    </a:p>
                    <a:p>
                      <a:pPr marL="0" marR="0" indent="0" algn="l" defTabSz="777514" rtl="0" eaLnBrk="1" fontAlgn="auto" latinLnBrk="0" hangingPunct="1">
                        <a:lnSpc>
                          <a:spcPct val="100000"/>
                        </a:lnSpc>
                        <a:spcBef>
                          <a:spcPts val="0"/>
                        </a:spcBef>
                        <a:spcAft>
                          <a:spcPts val="0"/>
                        </a:spcAft>
                        <a:buClrTx/>
                        <a:buSzTx/>
                        <a:buFontTx/>
                        <a:buNone/>
                        <a:tabLst/>
                        <a:defRPr/>
                      </a:pPr>
                      <a:r>
                        <a:rPr kumimoji="1" lang="ja-JP" altLang="en-US" sz="1050" kern="1200" dirty="0">
                          <a:solidFill>
                            <a:schemeClr val="tx1"/>
                          </a:solidFill>
                          <a:effectLst/>
                          <a:latin typeface="+mn-ea"/>
                          <a:ea typeface="+mn-ea"/>
                          <a:cs typeface="+mn-cs"/>
                        </a:rPr>
                        <a:t>　　　　　　　　　　　　　　　　　　　　　　　　　　　　　　　　　　　　　　　　　　　　</a:t>
                      </a:r>
                      <a:r>
                        <a:rPr kumimoji="1" lang="ja-JP" altLang="ja-JP" sz="1050" kern="1200" dirty="0">
                          <a:solidFill>
                            <a:schemeClr val="tx1"/>
                          </a:solidFill>
                          <a:effectLst/>
                          <a:latin typeface="+mn-ea"/>
                          <a:ea typeface="+mn-ea"/>
                          <a:cs typeface="+mn-cs"/>
                        </a:rPr>
                        <a:t>（講師：齋藤真</a:t>
                      </a:r>
                      <a:r>
                        <a:rPr kumimoji="1" lang="ja-JP" altLang="en-US" sz="1050" kern="1200" dirty="0">
                          <a:solidFill>
                            <a:schemeClr val="tx1"/>
                          </a:solidFill>
                          <a:effectLst/>
                          <a:latin typeface="+mn-ea"/>
                          <a:ea typeface="+mn-ea"/>
                          <a:cs typeface="+mn-cs"/>
                        </a:rPr>
                        <a:t>実</a:t>
                      </a:r>
                      <a:r>
                        <a:rPr kumimoji="1" lang="ja-JP" altLang="ja-JP" sz="1050" kern="1200" dirty="0">
                          <a:solidFill>
                            <a:schemeClr val="tx1"/>
                          </a:solidFill>
                          <a:effectLst/>
                          <a:latin typeface="+mn-ea"/>
                          <a:ea typeface="+mn-ea"/>
                          <a:cs typeface="+mn-cs"/>
                        </a:rPr>
                        <a:t>子</a:t>
                      </a:r>
                      <a:r>
                        <a:rPr kumimoji="1" lang="ja-JP" altLang="en-US" sz="1050" kern="1200" dirty="0">
                          <a:solidFill>
                            <a:schemeClr val="tx1"/>
                          </a:solidFill>
                          <a:effectLst/>
                          <a:latin typeface="+mn-ea"/>
                          <a:ea typeface="+mn-ea"/>
                          <a:cs typeface="+mn-cs"/>
                        </a:rPr>
                        <a:t>　あいの里リハビリ苑</a:t>
                      </a:r>
                      <a:r>
                        <a:rPr kumimoji="1" lang="ja-JP" altLang="ja-JP" sz="1050" kern="1200" dirty="0">
                          <a:solidFill>
                            <a:schemeClr val="tx1"/>
                          </a:solidFill>
                          <a:effectLst/>
                          <a:latin typeface="+mn-ea"/>
                          <a:ea typeface="+mn-ea"/>
                          <a:cs typeface="+mn-cs"/>
                        </a:rPr>
                        <a:t>）</a:t>
                      </a:r>
                      <a:endParaRPr lang="ja-JP" altLang="en-US" sz="1050" dirty="0">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72628">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pPr marL="0" marR="0" indent="0" algn="l" defTabSz="777514" rtl="0" eaLnBrk="1" fontAlgn="auto" latinLnBrk="0" hangingPunct="1">
                        <a:lnSpc>
                          <a:spcPct val="100000"/>
                        </a:lnSpc>
                        <a:spcBef>
                          <a:spcPts val="0"/>
                        </a:spcBef>
                        <a:spcAft>
                          <a:spcPts val="0"/>
                        </a:spcAft>
                        <a:buClrTx/>
                        <a:buSzTx/>
                        <a:buFontTx/>
                        <a:buNone/>
                        <a:tabLst/>
                        <a:defRPr/>
                      </a:pPr>
                      <a:r>
                        <a:rPr kumimoji="1" lang="en-US" altLang="ja-JP" sz="1050" kern="1200" dirty="0">
                          <a:solidFill>
                            <a:schemeClr val="tx1"/>
                          </a:solidFill>
                          <a:effectLst/>
                          <a:latin typeface="+mn-ea"/>
                          <a:ea typeface="+mn-ea"/>
                          <a:cs typeface="+mn-cs"/>
                        </a:rPr>
                        <a:t>※</a:t>
                      </a:r>
                      <a:r>
                        <a:rPr kumimoji="1" lang="ja-JP" altLang="en-US" sz="1050" kern="1200" dirty="0">
                          <a:solidFill>
                            <a:schemeClr val="tx1"/>
                          </a:solidFill>
                          <a:effectLst/>
                          <a:latin typeface="+mn-ea"/>
                          <a:ea typeface="+mn-ea"/>
                          <a:cs typeface="+mn-cs"/>
                        </a:rPr>
                        <a:t>前回と内容一部変更　　　　　　　　　　　　　　　　　　　　　　　　　　　　</a:t>
                      </a:r>
                      <a:r>
                        <a:rPr kumimoji="1" lang="ja-JP" altLang="ja-JP" sz="1050" kern="1200" dirty="0">
                          <a:solidFill>
                            <a:schemeClr val="tx1"/>
                          </a:solidFill>
                          <a:effectLst/>
                          <a:latin typeface="+mn-ea"/>
                          <a:ea typeface="+mn-ea"/>
                          <a:cs typeface="+mn-cs"/>
                        </a:rPr>
                        <a:t>（講師：齋藤真</a:t>
                      </a:r>
                      <a:r>
                        <a:rPr kumimoji="1" lang="ja-JP" altLang="en-US" sz="1050" kern="1200" dirty="0">
                          <a:solidFill>
                            <a:schemeClr val="tx1"/>
                          </a:solidFill>
                          <a:effectLst/>
                          <a:latin typeface="+mn-ea"/>
                          <a:ea typeface="+mn-ea"/>
                          <a:cs typeface="+mn-cs"/>
                        </a:rPr>
                        <a:t>実</a:t>
                      </a:r>
                      <a:r>
                        <a:rPr kumimoji="1" lang="ja-JP" altLang="ja-JP" sz="1050" kern="1200" dirty="0">
                          <a:solidFill>
                            <a:schemeClr val="tx1"/>
                          </a:solidFill>
                          <a:effectLst/>
                          <a:latin typeface="+mn-ea"/>
                          <a:ea typeface="+mn-ea"/>
                          <a:cs typeface="+mn-cs"/>
                        </a:rPr>
                        <a:t>子</a:t>
                      </a:r>
                      <a:r>
                        <a:rPr kumimoji="1" lang="ja-JP" altLang="en-US" sz="1050" kern="1200" dirty="0">
                          <a:solidFill>
                            <a:schemeClr val="tx1"/>
                          </a:solidFill>
                          <a:effectLst/>
                          <a:latin typeface="+mn-ea"/>
                          <a:ea typeface="+mn-ea"/>
                          <a:cs typeface="+mn-cs"/>
                        </a:rPr>
                        <a:t>　あいの里リハビリ苑</a:t>
                      </a:r>
                      <a:r>
                        <a:rPr kumimoji="1" lang="ja-JP" altLang="ja-JP" sz="1050" kern="1200" dirty="0">
                          <a:solidFill>
                            <a:schemeClr val="tx1"/>
                          </a:solidFill>
                          <a:effectLst/>
                          <a:latin typeface="+mn-ea"/>
                          <a:ea typeface="+mn-ea"/>
                          <a:cs typeface="+mn-cs"/>
                        </a:rPr>
                        <a:t>）</a:t>
                      </a:r>
                      <a:endParaRPr lang="ja-JP" altLang="en-US" sz="1050" dirty="0">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428680">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15:30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kumimoji="1" lang="ja-JP" altLang="en-US" sz="1050" kern="1200" dirty="0">
                          <a:solidFill>
                            <a:schemeClr val="tx1"/>
                          </a:solidFill>
                          <a:effectLst/>
                          <a:latin typeface="+mn-ea"/>
                          <a:ea typeface="+mn-ea"/>
                          <a:cs typeface="+mn-cs"/>
                        </a:rPr>
                        <a:t>　</a:t>
                      </a:r>
                      <a:r>
                        <a:rPr kumimoji="1" lang="ja-JP" altLang="ja-JP" sz="1200" kern="1200" dirty="0">
                          <a:solidFill>
                            <a:schemeClr val="tx1"/>
                          </a:solidFill>
                          <a:effectLst/>
                          <a:latin typeface="+mn-ea"/>
                          <a:ea typeface="+mn-ea"/>
                          <a:cs typeface="+mn-cs"/>
                        </a:rPr>
                        <a:t>地域支援事業に</a:t>
                      </a:r>
                      <a:r>
                        <a:rPr kumimoji="1" lang="ja-JP" altLang="en-US" sz="1200" kern="1200" dirty="0">
                          <a:solidFill>
                            <a:schemeClr val="tx1"/>
                          </a:solidFill>
                          <a:effectLst/>
                          <a:latin typeface="+mn-ea"/>
                          <a:ea typeface="+mn-ea"/>
                          <a:cs typeface="+mn-cs"/>
                        </a:rPr>
                        <a:t>携わってみて</a:t>
                      </a:r>
                      <a:endParaRPr kumimoji="1" lang="en-US" altLang="ja-JP" sz="1200" kern="1200" dirty="0">
                        <a:solidFill>
                          <a:schemeClr val="tx1"/>
                        </a:solidFill>
                        <a:effectLst/>
                        <a:latin typeface="+mn-ea"/>
                        <a:ea typeface="+mn-ea"/>
                        <a:cs typeface="+mn-cs"/>
                      </a:endParaRPr>
                    </a:p>
                    <a:p>
                      <a:r>
                        <a:rPr kumimoji="1" lang="ja-JP" altLang="en-US" sz="1050" kern="1200" dirty="0">
                          <a:solidFill>
                            <a:schemeClr val="tx1"/>
                          </a:solidFill>
                          <a:effectLst/>
                          <a:latin typeface="+mn-ea"/>
                          <a:ea typeface="+mn-ea"/>
                          <a:cs typeface="+mn-cs"/>
                        </a:rPr>
                        <a:t>　</a:t>
                      </a:r>
                      <a:r>
                        <a:rPr kumimoji="1" lang="ja-JP" altLang="en-US" sz="800" kern="1200" dirty="0">
                          <a:solidFill>
                            <a:schemeClr val="tx1"/>
                          </a:solidFill>
                          <a:effectLst/>
                          <a:latin typeface="+mn-ea"/>
                          <a:ea typeface="+mn-ea"/>
                          <a:cs typeface="+mn-cs"/>
                        </a:rPr>
                        <a:t>＊令和</a:t>
                      </a:r>
                      <a:r>
                        <a:rPr kumimoji="1" lang="en-US" altLang="ja-JP" sz="800" kern="1200" dirty="0">
                          <a:solidFill>
                            <a:schemeClr val="tx1"/>
                          </a:solidFill>
                          <a:effectLst/>
                          <a:latin typeface="+mn-ea"/>
                          <a:ea typeface="+mn-ea"/>
                          <a:cs typeface="+mn-cs"/>
                        </a:rPr>
                        <a:t>4</a:t>
                      </a:r>
                      <a:r>
                        <a:rPr kumimoji="1" lang="ja-JP" altLang="en-US" sz="800" kern="1200" dirty="0">
                          <a:solidFill>
                            <a:schemeClr val="tx1"/>
                          </a:solidFill>
                          <a:effectLst/>
                          <a:latin typeface="+mn-ea"/>
                          <a:ea typeface="+mn-ea"/>
                          <a:cs typeface="+mn-cs"/>
                        </a:rPr>
                        <a:t>年度と同様の内容　</a:t>
                      </a:r>
                      <a:r>
                        <a:rPr kumimoji="1" lang="ja-JP" altLang="en-US" sz="1050" kern="1200" dirty="0">
                          <a:solidFill>
                            <a:schemeClr val="tx1"/>
                          </a:solidFill>
                          <a:effectLst/>
                          <a:latin typeface="+mn-ea"/>
                          <a:ea typeface="+mn-ea"/>
                          <a:cs typeface="+mn-cs"/>
                        </a:rPr>
                        <a:t>　　　　　　　　　　　　　　　　　　　　　　　　　　　　　　　　　　（講師：唐川佳明　倉敷紀念病院）</a:t>
                      </a:r>
                      <a:endParaRPr kumimoji="1" lang="ja-JP" altLang="ja-JP" sz="1050" kern="1200" dirty="0">
                        <a:solidFill>
                          <a:schemeClr val="tx1"/>
                        </a:solidFill>
                        <a:effectLst/>
                        <a:latin typeface="+mn-ea"/>
                        <a:ea typeface="+mn-ea"/>
                        <a:cs typeface="+mn-cs"/>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5716307"/>
                  </a:ext>
                </a:extLst>
              </a:tr>
              <a:tr h="312151">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16:00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16:10</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777514" rtl="0" eaLnBrk="1" fontAlgn="auto" latinLnBrk="0" hangingPunct="1">
                        <a:lnSpc>
                          <a:spcPct val="100000"/>
                        </a:lnSpc>
                        <a:spcBef>
                          <a:spcPts val="0"/>
                        </a:spcBef>
                        <a:spcAft>
                          <a:spcPts val="0"/>
                        </a:spcAft>
                        <a:buClrTx/>
                        <a:buSzTx/>
                        <a:buFontTx/>
                        <a:buNone/>
                        <a:tabLst/>
                        <a:defRPr/>
                      </a:pPr>
                      <a:r>
                        <a:rPr lang="ja-JP" altLang="en-US" sz="1050" dirty="0">
                          <a:latin typeface="+mn-ea"/>
                          <a:ea typeface="+mn-ea"/>
                        </a:rPr>
                        <a:t>　会長挨拶　＆　案内</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
        <p:nvSpPr>
          <p:cNvPr id="16" name="テキスト ボックス 15"/>
          <p:cNvSpPr txBox="1"/>
          <p:nvPr/>
        </p:nvSpPr>
        <p:spPr>
          <a:xfrm>
            <a:off x="267628" y="9022080"/>
            <a:ext cx="2569934" cy="276999"/>
          </a:xfrm>
          <a:prstGeom prst="rect">
            <a:avLst/>
          </a:prstGeom>
          <a:noFill/>
        </p:spPr>
        <p:txBody>
          <a:bodyPr wrap="none" rtlCol="0">
            <a:spAutoFit/>
          </a:bodyPr>
          <a:lstStyle/>
          <a:p>
            <a:r>
              <a:rPr lang="ja-JP" altLang="en-US" sz="1200" dirty="0"/>
              <a:t>◆各団体 生涯学習ポイントについて </a:t>
            </a:r>
            <a:endParaRPr kumimoji="1" lang="ja-JP" altLang="en-US" sz="1200" dirty="0"/>
          </a:p>
        </p:txBody>
      </p:sp>
      <p:sp>
        <p:nvSpPr>
          <p:cNvPr id="18" name="テキスト ボックス 17"/>
          <p:cNvSpPr txBox="1"/>
          <p:nvPr/>
        </p:nvSpPr>
        <p:spPr>
          <a:xfrm>
            <a:off x="267628" y="8132267"/>
            <a:ext cx="2335896" cy="276999"/>
          </a:xfrm>
          <a:prstGeom prst="rect">
            <a:avLst/>
          </a:prstGeom>
          <a:noFill/>
        </p:spPr>
        <p:txBody>
          <a:bodyPr wrap="none" rtlCol="0">
            <a:spAutoFit/>
          </a:bodyPr>
          <a:lstStyle/>
          <a:p>
            <a:r>
              <a:rPr lang="ja-JP" altLang="en-US" sz="1200" dirty="0"/>
              <a:t>◆市町村事業支援協力について </a:t>
            </a:r>
            <a:endParaRPr kumimoji="1" lang="ja-JP" altLang="en-US" sz="1200" dirty="0"/>
          </a:p>
        </p:txBody>
      </p:sp>
      <p:sp>
        <p:nvSpPr>
          <p:cNvPr id="19" name="テキスト ボックス 18"/>
          <p:cNvSpPr txBox="1"/>
          <p:nvPr/>
        </p:nvSpPr>
        <p:spPr>
          <a:xfrm>
            <a:off x="491055" y="8366187"/>
            <a:ext cx="5958029" cy="600164"/>
          </a:xfrm>
          <a:prstGeom prst="rect">
            <a:avLst/>
          </a:prstGeom>
          <a:noFill/>
        </p:spPr>
        <p:txBody>
          <a:bodyPr wrap="square" rtlCol="0">
            <a:spAutoFit/>
          </a:bodyPr>
          <a:lstStyle/>
          <a:p>
            <a:r>
              <a:rPr lang="ja-JP" altLang="en-US" sz="1100" dirty="0"/>
              <a:t>・地域支援事業への協力には、本研修の受講が必須となっております。</a:t>
            </a:r>
            <a:endParaRPr lang="en-US" altLang="ja-JP" sz="1100" dirty="0"/>
          </a:p>
          <a:p>
            <a:r>
              <a:rPr lang="ja-JP" altLang="en-US" sz="1100" dirty="0"/>
              <a:t>・その他、必要な条件は各職種で異なっているため、岡山県リハビリテーション専門職団体連絡会　</a:t>
            </a:r>
            <a:endParaRPr lang="en-US" altLang="ja-JP" sz="1100" dirty="0"/>
          </a:p>
          <a:p>
            <a:r>
              <a:rPr lang="ja-JP" altLang="en-US" sz="1100" dirty="0"/>
              <a:t>　のホームページ「ご協力いただく際のお願い（重要）」にてご確認ください。</a:t>
            </a:r>
            <a:endParaRPr lang="en-US" altLang="ja-JP" sz="1100" dirty="0"/>
          </a:p>
        </p:txBody>
      </p:sp>
      <p:sp>
        <p:nvSpPr>
          <p:cNvPr id="11" name="テキスト ボックス 10"/>
          <p:cNvSpPr txBox="1"/>
          <p:nvPr/>
        </p:nvSpPr>
        <p:spPr>
          <a:xfrm>
            <a:off x="524156" y="9262056"/>
            <a:ext cx="7117654" cy="769441"/>
          </a:xfrm>
          <a:prstGeom prst="rect">
            <a:avLst/>
          </a:prstGeom>
          <a:noFill/>
        </p:spPr>
        <p:txBody>
          <a:bodyPr wrap="square" rtlCol="0">
            <a:spAutoFit/>
          </a:bodyPr>
          <a:lstStyle/>
          <a:p>
            <a:r>
              <a:rPr lang="ja-JP" altLang="en-US" sz="1100" dirty="0"/>
              <a:t>・日本作業療法士協会、日本言語聴覚士協会それぞれの生涯学習ポイント認定の研修会となります。</a:t>
            </a:r>
            <a:endParaRPr lang="en-US" altLang="ja-JP" sz="1100" dirty="0"/>
          </a:p>
          <a:p>
            <a:r>
              <a:rPr lang="ja-JP" altLang="en-US" sz="1100" dirty="0"/>
              <a:t>・日本理学療法士協会のポイント認定は、新制度導入により</a:t>
            </a:r>
            <a:r>
              <a:rPr lang="en-US" altLang="ja-JP" sz="1100" dirty="0"/>
              <a:t>2022</a:t>
            </a:r>
            <a:r>
              <a:rPr lang="ja-JP" altLang="en-US" sz="1100" dirty="0"/>
              <a:t>年</a:t>
            </a:r>
            <a:r>
              <a:rPr lang="en-US" altLang="ja-JP" sz="1100" dirty="0"/>
              <a:t>1</a:t>
            </a:r>
            <a:r>
              <a:rPr lang="ja-JP" altLang="en-US" sz="1100" dirty="0"/>
              <a:t>月から申請不可となりました。</a:t>
            </a:r>
            <a:endParaRPr lang="en-US" altLang="ja-JP" sz="1100" dirty="0"/>
          </a:p>
          <a:p>
            <a:r>
              <a:rPr lang="ja-JP" altLang="en-US" sz="1100" dirty="0"/>
              <a:t>・言語聴覚士の方には参加証明書を後日送付します（全国協会会員のみ）。</a:t>
            </a:r>
            <a:endParaRPr lang="en-US" altLang="ja-JP" sz="1100" dirty="0"/>
          </a:p>
          <a:p>
            <a:r>
              <a:rPr lang="ja-JP" altLang="en-US" sz="1100" dirty="0"/>
              <a:t>・部分聴講者はポイント認定は対象外です。</a:t>
            </a:r>
            <a:endParaRPr lang="en-US" altLang="ja-JP" sz="1100" dirty="0"/>
          </a:p>
        </p:txBody>
      </p:sp>
      <p:sp>
        <p:nvSpPr>
          <p:cNvPr id="10" name="テキスト ボックス 9"/>
          <p:cNvSpPr txBox="1"/>
          <p:nvPr/>
        </p:nvSpPr>
        <p:spPr>
          <a:xfrm>
            <a:off x="267628" y="7083741"/>
            <a:ext cx="1782667" cy="276999"/>
          </a:xfrm>
          <a:prstGeom prst="rect">
            <a:avLst/>
          </a:prstGeom>
          <a:noFill/>
        </p:spPr>
        <p:txBody>
          <a:bodyPr wrap="none" rtlCol="0">
            <a:spAutoFit/>
          </a:bodyPr>
          <a:lstStyle/>
          <a:p>
            <a:r>
              <a:rPr lang="ja-JP" altLang="en-US" sz="1200" dirty="0"/>
              <a:t>◆</a:t>
            </a:r>
            <a:r>
              <a:rPr lang="en-US" altLang="ja-JP" sz="1200" dirty="0"/>
              <a:t>ZOOM</a:t>
            </a:r>
            <a:r>
              <a:rPr lang="ja-JP" altLang="en-US" sz="1200" dirty="0"/>
              <a:t>視聴にあたって </a:t>
            </a:r>
            <a:endParaRPr kumimoji="1" lang="ja-JP" altLang="en-US" sz="1200" dirty="0"/>
          </a:p>
        </p:txBody>
      </p:sp>
      <p:sp>
        <p:nvSpPr>
          <p:cNvPr id="12" name="テキスト ボックス 11"/>
          <p:cNvSpPr txBox="1"/>
          <p:nvPr/>
        </p:nvSpPr>
        <p:spPr>
          <a:xfrm>
            <a:off x="524156" y="7359122"/>
            <a:ext cx="6928500" cy="769441"/>
          </a:xfrm>
          <a:prstGeom prst="rect">
            <a:avLst/>
          </a:prstGeom>
          <a:noFill/>
        </p:spPr>
        <p:txBody>
          <a:bodyPr wrap="none" rtlCol="0">
            <a:spAutoFit/>
          </a:bodyPr>
          <a:lstStyle/>
          <a:p>
            <a:r>
              <a:rPr lang="ja-JP" altLang="en-US" sz="1100" dirty="0"/>
              <a:t>・受講当日までに</a:t>
            </a:r>
            <a:r>
              <a:rPr lang="en-US" altLang="ja-JP" sz="1100" dirty="0"/>
              <a:t>ZOOM</a:t>
            </a:r>
            <a:r>
              <a:rPr lang="ja-JP" altLang="en-US" sz="1100" dirty="0"/>
              <a:t>アプリが必要となりますので、ダウンロードをお願いします。</a:t>
            </a:r>
            <a:endParaRPr lang="en-US" altLang="ja-JP" sz="1100" dirty="0"/>
          </a:p>
          <a:p>
            <a:r>
              <a:rPr lang="ja-JP" altLang="en-US" sz="1100" dirty="0"/>
              <a:t>・また、参加者の氏名は、主催者側から名前の照合ができるように「氏名（カタカナ表記）」へ変更をお願いします。</a:t>
            </a:r>
            <a:endParaRPr lang="en-US" altLang="ja-JP" sz="1100" dirty="0"/>
          </a:p>
          <a:p>
            <a:r>
              <a:rPr lang="ja-JP" altLang="en-US" sz="1100" dirty="0"/>
              <a:t>・研修内容の録画・録音は禁止です。</a:t>
            </a:r>
            <a:endParaRPr lang="en-US" altLang="ja-JP" sz="1100" dirty="0"/>
          </a:p>
          <a:p>
            <a:r>
              <a:rPr lang="ja-JP" altLang="en-US" sz="1100" dirty="0"/>
              <a:t>・資料の無断転載・二次使用は禁止です。</a:t>
            </a:r>
            <a:endParaRPr lang="en-US" altLang="ja-JP" sz="1100" dirty="0"/>
          </a:p>
        </p:txBody>
      </p:sp>
      <p:sp>
        <p:nvSpPr>
          <p:cNvPr id="13" name="テキスト ボックス 12">
            <a:extLst>
              <a:ext uri="{FF2B5EF4-FFF2-40B4-BE49-F238E27FC236}">
                <a16:creationId xmlns:a16="http://schemas.microsoft.com/office/drawing/2014/main" id="{C465054E-5C81-4AD3-B17E-F55B05082AC4}"/>
              </a:ext>
            </a:extLst>
          </p:cNvPr>
          <p:cNvSpPr txBox="1"/>
          <p:nvPr/>
        </p:nvSpPr>
        <p:spPr>
          <a:xfrm>
            <a:off x="267628" y="10000775"/>
            <a:ext cx="5902578" cy="276999"/>
          </a:xfrm>
          <a:prstGeom prst="rect">
            <a:avLst/>
          </a:prstGeom>
          <a:noFill/>
        </p:spPr>
        <p:txBody>
          <a:bodyPr wrap="none" rtlCol="0">
            <a:spAutoFit/>
          </a:bodyPr>
          <a:lstStyle/>
          <a:p>
            <a:r>
              <a:rPr lang="ja-JP" altLang="en-US" sz="1200" dirty="0"/>
              <a:t>◆ 「地域ケア会議推進リーダー・介護予防推進リーダー研修会」　士会指定事業について</a:t>
            </a:r>
            <a:endParaRPr kumimoji="1" lang="ja-JP" altLang="en-US" sz="1200" dirty="0"/>
          </a:p>
        </p:txBody>
      </p:sp>
      <p:sp>
        <p:nvSpPr>
          <p:cNvPr id="15" name="テキスト ボックス 14">
            <a:extLst>
              <a:ext uri="{FF2B5EF4-FFF2-40B4-BE49-F238E27FC236}">
                <a16:creationId xmlns:a16="http://schemas.microsoft.com/office/drawing/2014/main" id="{2805F904-F744-4F11-926E-F4E6CCCB79EC}"/>
              </a:ext>
            </a:extLst>
          </p:cNvPr>
          <p:cNvSpPr txBox="1"/>
          <p:nvPr/>
        </p:nvSpPr>
        <p:spPr>
          <a:xfrm>
            <a:off x="524156" y="10146332"/>
            <a:ext cx="6354668" cy="369332"/>
          </a:xfrm>
          <a:prstGeom prst="rect">
            <a:avLst/>
          </a:prstGeom>
          <a:noFill/>
        </p:spPr>
        <p:txBody>
          <a:bodyPr wrap="square" rtlCol="0">
            <a:spAutoFit/>
          </a:bodyPr>
          <a:lstStyle/>
          <a:p>
            <a:r>
              <a:rPr lang="ja-JP" altLang="en-US" sz="1100" dirty="0"/>
              <a:t>理学療法士の方は士会指定事業として指定されております</a:t>
            </a:r>
            <a:r>
              <a:rPr lang="ja-JP" altLang="en-US" sz="1800" dirty="0"/>
              <a:t>　</a:t>
            </a:r>
            <a:endParaRPr lang="en-US" altLang="ja-JP" sz="1100" dirty="0"/>
          </a:p>
        </p:txBody>
      </p:sp>
    </p:spTree>
    <p:extLst>
      <p:ext uri="{BB962C8B-B14F-4D97-AF65-F5344CB8AC3E}">
        <p14:creationId xmlns:p14="http://schemas.microsoft.com/office/powerpoint/2010/main" val="168603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1.pptx" id="{D8CEF92E-E621-4889-A2C4-D44EA4896D94}" vid="{7BA0B976-7AA0-4750-86DE-53A6EBAC7E7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4217</TotalTime>
  <Words>903</Words>
  <Application>Microsoft Office PowerPoint</Application>
  <PresentationFormat>ユーザー設定</PresentationFormat>
  <Paragraphs>103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reha-c</dc:creator>
  <cp:lastModifiedBy>yoshie kosaka</cp:lastModifiedBy>
  <cp:revision>192</cp:revision>
  <cp:lastPrinted>2020-10-23T06:19:13Z</cp:lastPrinted>
  <dcterms:created xsi:type="dcterms:W3CDTF">2013-08-08T01:25:55Z</dcterms:created>
  <dcterms:modified xsi:type="dcterms:W3CDTF">2023-11-30T11:55:58Z</dcterms:modified>
</cp:coreProperties>
</file>