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
  </p:notesMasterIdLst>
  <p:sldIdLst>
    <p:sldId id="263" r:id="rId2"/>
    <p:sldId id="262" r:id="rId3"/>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DC21F"/>
    <a:srgbClr val="7CAB1C"/>
    <a:srgbClr val="9EABB4"/>
    <a:srgbClr val="01B2B6"/>
    <a:srgbClr val="0089D1"/>
    <a:srgbClr val="FF3B77"/>
    <a:srgbClr val="141414"/>
    <a:srgbClr val="AA8755"/>
    <a:srgbClr val="DDB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32123-9198-47DE-B742-F6B47CDEA584}" v="3" dt="2023-11-05T07:05:57.22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1" autoAdjust="0"/>
    <p:restoredTop sz="86395"/>
  </p:normalViewPr>
  <p:slideViewPr>
    <p:cSldViewPr snapToGrid="0">
      <p:cViewPr varScale="1">
        <p:scale>
          <a:sx n="58" d="100"/>
          <a:sy n="58" d="100"/>
        </p:scale>
        <p:origin x="2659" y="24"/>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755"/>
          </a:xfrm>
          <a:prstGeom prst="rect">
            <a:avLst/>
          </a:prstGeom>
        </p:spPr>
        <p:txBody>
          <a:bodyPr vert="horz" lIns="92455" tIns="46227" rIns="92455" bIns="462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1" y="0"/>
            <a:ext cx="2984870" cy="502755"/>
          </a:xfrm>
          <a:prstGeom prst="rect">
            <a:avLst/>
          </a:prstGeom>
        </p:spPr>
        <p:txBody>
          <a:bodyPr vert="horz" lIns="92455" tIns="46227" rIns="92455" bIns="46227" rtlCol="0"/>
          <a:lstStyle>
            <a:lvl1pPr algn="r">
              <a:defRPr sz="1200"/>
            </a:lvl1pPr>
          </a:lstStyle>
          <a:p>
            <a:fld id="{70F99883-74AE-4A2C-81B7-5B86A08198C0}" type="datetimeFigureOut">
              <a:rPr kumimoji="1" lang="ja-JP" altLang="en-US" smtClean="0"/>
              <a:pPr/>
              <a:t>2023/11/30</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5" tIns="46227" rIns="92455" bIns="46227"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55" tIns="46227" rIns="92455" bIns="462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55" tIns="46227" rIns="92455" bIns="462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55" tIns="46227" rIns="92455" bIns="46227"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687" y="0"/>
            <a:ext cx="7775574" cy="381887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29195" y="1047126"/>
            <a:ext cx="7031866" cy="1323439"/>
          </a:xfrm>
          <a:prstGeom prst="rect">
            <a:avLst/>
          </a:prstGeom>
          <a:noFill/>
        </p:spPr>
        <p:txBody>
          <a:bodyPr wrap="square" rtlCol="0">
            <a:spAutoFit/>
          </a:bodyPr>
          <a:lstStyle/>
          <a:p>
            <a:pPr algn="ctr"/>
            <a:r>
              <a:rPr lang="ja-JP" altLang="en-US" sz="4000" b="1" dirty="0">
                <a:solidFill>
                  <a:srgbClr val="0070C0"/>
                </a:solidFill>
                <a:effectLst>
                  <a:glow rad="88900">
                    <a:schemeClr val="bg1"/>
                  </a:glow>
                  <a:outerShdw blurRad="38100" dist="38100" dir="2700000" algn="tl">
                    <a:srgbClr val="000000">
                      <a:alpha val="43137"/>
                    </a:srgbClr>
                  </a:outerShdw>
                </a:effectLst>
              </a:rPr>
              <a:t>市町村事業に参加協力する</a:t>
            </a:r>
            <a:endParaRPr lang="en-US" altLang="ja-JP" sz="4000" b="1" dirty="0">
              <a:solidFill>
                <a:srgbClr val="0070C0"/>
              </a:solidFill>
              <a:effectLst>
                <a:glow rad="88900">
                  <a:schemeClr val="bg1"/>
                </a:glow>
                <a:outerShdw blurRad="38100" dist="38100" dir="2700000" algn="tl">
                  <a:srgbClr val="000000">
                    <a:alpha val="43137"/>
                  </a:srgbClr>
                </a:outerShdw>
              </a:effectLst>
            </a:endParaRPr>
          </a:p>
          <a:p>
            <a:pPr algn="ctr"/>
            <a:r>
              <a:rPr lang="ja-JP" altLang="en-US" sz="4000" b="1" dirty="0">
                <a:solidFill>
                  <a:srgbClr val="0070C0"/>
                </a:solidFill>
                <a:effectLst>
                  <a:glow rad="88900">
                    <a:schemeClr val="bg1"/>
                  </a:glow>
                  <a:outerShdw blurRad="38100" dist="38100" dir="2700000" algn="tl">
                    <a:srgbClr val="000000">
                      <a:alpha val="43137"/>
                    </a:srgbClr>
                  </a:outerShdw>
                </a:effectLst>
              </a:rPr>
              <a:t>リハ職のスタートアップ研修</a:t>
            </a:r>
            <a:endParaRPr kumimoji="1" lang="ja-JP" altLang="en-US" sz="4000" b="1" dirty="0">
              <a:solidFill>
                <a:srgbClr val="0070C0"/>
              </a:solidFill>
              <a:effectLst>
                <a:glow rad="88900">
                  <a:schemeClr val="bg1"/>
                </a:glow>
                <a:outerShdw blurRad="38100" dist="38100" dir="2700000" algn="tl">
                  <a:srgbClr val="000000">
                    <a:alpha val="43137"/>
                  </a:srgbClr>
                </a:outerShdw>
              </a:effectLst>
            </a:endParaRPr>
          </a:p>
        </p:txBody>
      </p:sp>
      <p:sp>
        <p:nvSpPr>
          <p:cNvPr id="28" name="角丸四角形 27"/>
          <p:cNvSpPr/>
          <p:nvPr/>
        </p:nvSpPr>
        <p:spPr>
          <a:xfrm>
            <a:off x="1927279" y="211082"/>
            <a:ext cx="3927902" cy="743235"/>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岡山県地域リハビリテーション</a:t>
            </a:r>
            <a:endParaRPr lang="en-US" altLang="ja-JP" sz="1600" dirty="0">
              <a:solidFill>
                <a:schemeClr val="bg1"/>
              </a:solidFill>
            </a:endParaRPr>
          </a:p>
          <a:p>
            <a:pPr algn="ctr"/>
            <a:r>
              <a:rPr lang="ja-JP" altLang="en-US" sz="1600" dirty="0">
                <a:solidFill>
                  <a:schemeClr val="bg1"/>
                </a:solidFill>
              </a:rPr>
              <a:t>リーダー育成・広域支援事業研修会</a:t>
            </a:r>
          </a:p>
        </p:txBody>
      </p:sp>
      <p:sp>
        <p:nvSpPr>
          <p:cNvPr id="2" name="正方形/長方形 1"/>
          <p:cNvSpPr/>
          <p:nvPr/>
        </p:nvSpPr>
        <p:spPr>
          <a:xfrm>
            <a:off x="-6179" y="7088843"/>
            <a:ext cx="7775575" cy="31849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p:cNvSpPr txBox="1"/>
          <p:nvPr/>
        </p:nvSpPr>
        <p:spPr>
          <a:xfrm>
            <a:off x="518409" y="2388899"/>
            <a:ext cx="6853438" cy="1384995"/>
          </a:xfrm>
          <a:prstGeom prst="rect">
            <a:avLst/>
          </a:prstGeom>
          <a:noFill/>
        </p:spPr>
        <p:txBody>
          <a:bodyPr wrap="square" rtlCol="0">
            <a:spAutoFit/>
          </a:bodyPr>
          <a:lstStyle/>
          <a:p>
            <a:pPr lvl="0"/>
            <a:r>
              <a:rPr lang="ja-JP" altLang="en-US" sz="1200" dirty="0">
                <a:latin typeface="+mj-ea"/>
              </a:rPr>
              <a:t>　</a:t>
            </a:r>
            <a:r>
              <a:rPr lang="ja-JP" altLang="en-US" sz="1200" dirty="0">
                <a:latin typeface="ＭＳ Ｐゴシック" panose="020B0600070205080204" pitchFamily="50" charset="-128"/>
              </a:rPr>
              <a:t>地域支援事業として、地域ケア個別会議への参加等、市町村からリハ職に対する派遣依頼は岡山県内でも年々増えています。本研修は、地域支援を行うために必要な知識の習得に加え、岡山県内で実際に行われている事業について、現場の先生方からご報告いただく貴重な機会となっています。</a:t>
            </a:r>
            <a:endParaRPr lang="en-US" altLang="ja-JP" sz="1200" dirty="0">
              <a:latin typeface="ＭＳ Ｐゴシック" panose="020B0600070205080204" pitchFamily="50" charset="-128"/>
            </a:endParaRPr>
          </a:p>
          <a:p>
            <a:pPr lvl="0"/>
            <a:r>
              <a:rPr lang="ja-JP" altLang="en-US" sz="1200" dirty="0">
                <a:latin typeface="ＭＳ Ｐゴシック" panose="020B0600070205080204" pitchFamily="50" charset="-128"/>
              </a:rPr>
              <a:t>　また本研修は市町村事業に参加する為に必要な研修となっています。市町村事業に興味のある方、またすでに参加されている場合にも、最新の情報を得ていただく機会となっておりますので、ぜひご参加ください。そして、</a:t>
            </a:r>
            <a:r>
              <a:rPr lang="ja-JP" altLang="en-US" sz="1200" dirty="0">
                <a:latin typeface="+mj-ea"/>
              </a:rPr>
              <a:t>来年度の支援事業へご協力をお願いいたします。多くの皆さまのご参加を期待しております。</a:t>
            </a:r>
            <a:endParaRPr lang="en-US" altLang="ja-JP" sz="1200" dirty="0">
              <a:latin typeface="+mj-ea"/>
            </a:endParaRPr>
          </a:p>
          <a:p>
            <a:endParaRPr lang="en-US" altLang="ja-JP" sz="1200" dirty="0">
              <a:latin typeface="+mj-ea"/>
            </a:endParaRPr>
          </a:p>
        </p:txBody>
      </p:sp>
      <p:sp>
        <p:nvSpPr>
          <p:cNvPr id="45" name="テキスト ボックス 44"/>
          <p:cNvSpPr txBox="1"/>
          <p:nvPr/>
        </p:nvSpPr>
        <p:spPr>
          <a:xfrm>
            <a:off x="1622010" y="4020497"/>
            <a:ext cx="6056009" cy="369332"/>
          </a:xfrm>
          <a:prstGeom prst="rect">
            <a:avLst/>
          </a:prstGeom>
          <a:noFill/>
        </p:spPr>
        <p:txBody>
          <a:bodyPr wrap="square" rtlCol="0">
            <a:spAutoFit/>
          </a:bodyPr>
          <a:lstStyle/>
          <a:p>
            <a:r>
              <a:rPr lang="ja-JP" altLang="en-US" sz="1800" dirty="0"/>
              <a:t>令和 </a:t>
            </a:r>
            <a:r>
              <a:rPr lang="en-US" altLang="ja-JP" sz="1800" dirty="0"/>
              <a:t>6</a:t>
            </a:r>
            <a:r>
              <a:rPr kumimoji="1" lang="ja-JP" altLang="en-US" sz="1800" dirty="0"/>
              <a:t>年 　　　　月　</a:t>
            </a:r>
            <a:r>
              <a:rPr lang="ja-JP" altLang="en-US" sz="1800" dirty="0"/>
              <a:t>　　　</a:t>
            </a:r>
            <a:r>
              <a:rPr kumimoji="1" lang="ja-JP" altLang="en-US" sz="1800" dirty="0"/>
              <a:t>日 </a:t>
            </a:r>
            <a:r>
              <a:rPr lang="ja-JP" altLang="en-US" sz="1800" dirty="0"/>
              <a:t>（日） </a:t>
            </a:r>
            <a:r>
              <a:rPr lang="en-US" altLang="ja-JP" sz="1800" dirty="0"/>
              <a:t>9:00 </a:t>
            </a:r>
            <a:r>
              <a:rPr lang="mr-IN" altLang="ja-JP" sz="1800" dirty="0"/>
              <a:t>–</a:t>
            </a:r>
            <a:r>
              <a:rPr lang="en-US" altLang="ja-JP" sz="1800" dirty="0"/>
              <a:t> 16:10</a:t>
            </a:r>
            <a:endParaRPr kumimoji="1" lang="ja-JP" altLang="en-US" sz="1400" dirty="0"/>
          </a:p>
        </p:txBody>
      </p:sp>
      <p:sp>
        <p:nvSpPr>
          <p:cNvPr id="46" name="角丸四角形 45"/>
          <p:cNvSpPr/>
          <p:nvPr/>
        </p:nvSpPr>
        <p:spPr>
          <a:xfrm>
            <a:off x="396255" y="4003156"/>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日時</a:t>
            </a:r>
          </a:p>
        </p:txBody>
      </p:sp>
      <p:sp>
        <p:nvSpPr>
          <p:cNvPr id="47" name="角丸四角形 46"/>
          <p:cNvSpPr/>
          <p:nvPr/>
        </p:nvSpPr>
        <p:spPr>
          <a:xfrm>
            <a:off x="396255" y="4553142"/>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開催方法</a:t>
            </a:r>
          </a:p>
        </p:txBody>
      </p:sp>
      <p:sp>
        <p:nvSpPr>
          <p:cNvPr id="57" name="角丸四角形 56"/>
          <p:cNvSpPr/>
          <p:nvPr/>
        </p:nvSpPr>
        <p:spPr>
          <a:xfrm>
            <a:off x="396255" y="5156341"/>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対象</a:t>
            </a:r>
          </a:p>
        </p:txBody>
      </p:sp>
      <p:sp>
        <p:nvSpPr>
          <p:cNvPr id="59" name="テキスト ボックス 58"/>
          <p:cNvSpPr txBox="1"/>
          <p:nvPr/>
        </p:nvSpPr>
        <p:spPr>
          <a:xfrm>
            <a:off x="2434056" y="5812714"/>
            <a:ext cx="3780202" cy="369332"/>
          </a:xfrm>
          <a:prstGeom prst="rect">
            <a:avLst/>
          </a:prstGeom>
          <a:noFill/>
        </p:spPr>
        <p:txBody>
          <a:bodyPr wrap="none" rtlCol="0">
            <a:spAutoFit/>
          </a:bodyPr>
          <a:lstStyle/>
          <a:p>
            <a:r>
              <a:rPr lang="ja-JP" altLang="en-US" sz="1800" dirty="0"/>
              <a:t>名　</a:t>
            </a:r>
            <a:r>
              <a:rPr lang="ja-JP" altLang="en-US" sz="1400" dirty="0"/>
              <a:t>（必ず事前の申込みをお願いいたします）</a:t>
            </a:r>
            <a:endParaRPr kumimoji="1" lang="ja-JP" altLang="en-US" sz="1400" dirty="0"/>
          </a:p>
        </p:txBody>
      </p:sp>
      <p:sp>
        <p:nvSpPr>
          <p:cNvPr id="60" name="テキスト ボックス 59"/>
          <p:cNvSpPr txBox="1"/>
          <p:nvPr/>
        </p:nvSpPr>
        <p:spPr>
          <a:xfrm>
            <a:off x="1634633" y="5646091"/>
            <a:ext cx="886781" cy="646331"/>
          </a:xfrm>
          <a:prstGeom prst="rect">
            <a:avLst/>
          </a:prstGeom>
          <a:noFill/>
        </p:spPr>
        <p:txBody>
          <a:bodyPr wrap="none" rtlCol="0">
            <a:spAutoFit/>
          </a:bodyPr>
          <a:lstStyle/>
          <a:p>
            <a:r>
              <a:rPr lang="en-US" altLang="ja-JP" sz="3600" b="1" dirty="0"/>
              <a:t>100</a:t>
            </a:r>
            <a:endParaRPr kumimoji="1" lang="ja-JP" altLang="en-US" sz="3600" b="1" dirty="0"/>
          </a:p>
        </p:txBody>
      </p:sp>
      <p:sp>
        <p:nvSpPr>
          <p:cNvPr id="61" name="テキスト ボックス 60"/>
          <p:cNvSpPr txBox="1"/>
          <p:nvPr/>
        </p:nvSpPr>
        <p:spPr>
          <a:xfrm>
            <a:off x="2721185" y="3852544"/>
            <a:ext cx="418704" cy="1200329"/>
          </a:xfrm>
          <a:prstGeom prst="rect">
            <a:avLst/>
          </a:prstGeom>
          <a:noFill/>
        </p:spPr>
        <p:txBody>
          <a:bodyPr wrap="none" rtlCol="0">
            <a:spAutoFit/>
          </a:bodyPr>
          <a:lstStyle/>
          <a:p>
            <a:r>
              <a:rPr kumimoji="1" lang="en-US" altLang="ja-JP" sz="3600" b="1" dirty="0"/>
              <a:t>2</a:t>
            </a:r>
          </a:p>
          <a:p>
            <a:endParaRPr kumimoji="1" lang="ja-JP" altLang="en-US" sz="3600" b="1" dirty="0"/>
          </a:p>
        </p:txBody>
      </p:sp>
      <p:sp>
        <p:nvSpPr>
          <p:cNvPr id="62" name="テキスト ボックス 61"/>
          <p:cNvSpPr txBox="1"/>
          <p:nvPr/>
        </p:nvSpPr>
        <p:spPr>
          <a:xfrm>
            <a:off x="3567027" y="3852637"/>
            <a:ext cx="756202" cy="646331"/>
          </a:xfrm>
          <a:prstGeom prst="rect">
            <a:avLst/>
          </a:prstGeom>
          <a:noFill/>
        </p:spPr>
        <p:txBody>
          <a:bodyPr wrap="square" rtlCol="0">
            <a:spAutoFit/>
          </a:bodyPr>
          <a:lstStyle/>
          <a:p>
            <a:r>
              <a:rPr kumimoji="1" lang="en-US" altLang="ja-JP" sz="3600" b="1" dirty="0"/>
              <a:t>4</a:t>
            </a:r>
            <a:endParaRPr kumimoji="1" lang="ja-JP" altLang="en-US" sz="3600" b="1" dirty="0"/>
          </a:p>
        </p:txBody>
      </p:sp>
      <p:sp>
        <p:nvSpPr>
          <p:cNvPr id="64" name="テキスト ボックス 63"/>
          <p:cNvSpPr txBox="1"/>
          <p:nvPr/>
        </p:nvSpPr>
        <p:spPr>
          <a:xfrm>
            <a:off x="3733918" y="7855474"/>
            <a:ext cx="4242526" cy="523220"/>
          </a:xfrm>
          <a:prstGeom prst="rect">
            <a:avLst/>
          </a:prstGeom>
          <a:noFill/>
        </p:spPr>
        <p:txBody>
          <a:bodyPr wrap="square" rtlCol="0">
            <a:spAutoFit/>
          </a:bodyPr>
          <a:lstStyle/>
          <a:p>
            <a:pPr algn="ctr"/>
            <a:r>
              <a:rPr lang="ja-JP" altLang="en-US" sz="1400" dirty="0"/>
              <a:t>岡山県リハビリテーション専門職団体連絡会</a:t>
            </a:r>
            <a:endParaRPr lang="en-US" altLang="ja-JP" sz="1400" dirty="0"/>
          </a:p>
          <a:p>
            <a:pPr algn="ctr"/>
            <a:r>
              <a:rPr lang="ja-JP" altLang="en-US" sz="1400" dirty="0"/>
              <a:t>スタートアップ研修班</a:t>
            </a:r>
            <a:r>
              <a:rPr lang="en-US" altLang="ja-JP" sz="1400" dirty="0"/>
              <a:t> </a:t>
            </a:r>
            <a:r>
              <a:rPr lang="ja-JP" altLang="en-US" sz="1400" dirty="0"/>
              <a:t>　担当 </a:t>
            </a:r>
            <a:r>
              <a:rPr lang="en-US" altLang="ja-JP" sz="1400" dirty="0"/>
              <a:t>:</a:t>
            </a:r>
            <a:r>
              <a:rPr lang="ja-JP" altLang="en-US" sz="1400" dirty="0"/>
              <a:t> 正木</a:t>
            </a:r>
            <a:endParaRPr lang="en-US" altLang="ja-JP" sz="1400" dirty="0"/>
          </a:p>
        </p:txBody>
      </p:sp>
      <p:sp>
        <p:nvSpPr>
          <p:cNvPr id="66" name="テキスト ボックス 65"/>
          <p:cNvSpPr txBox="1"/>
          <p:nvPr/>
        </p:nvSpPr>
        <p:spPr>
          <a:xfrm>
            <a:off x="4372855" y="8384953"/>
            <a:ext cx="3189976" cy="338554"/>
          </a:xfrm>
          <a:prstGeom prst="rect">
            <a:avLst/>
          </a:prstGeom>
          <a:noFill/>
        </p:spPr>
        <p:txBody>
          <a:bodyPr wrap="none" rtlCol="0">
            <a:spAutoFit/>
          </a:bodyPr>
          <a:lstStyle/>
          <a:p>
            <a:r>
              <a:rPr lang="en-US" altLang="ja-JP" sz="1600" dirty="0"/>
              <a:t>E-mail</a:t>
            </a:r>
            <a:r>
              <a:rPr lang="ja-JP" altLang="en-US" sz="1600" dirty="0"/>
              <a:t> ：</a:t>
            </a:r>
            <a:r>
              <a:rPr lang="en-US" altLang="ja-JP" sz="1600" dirty="0"/>
              <a:t>startupkenshuu@gmail.com</a:t>
            </a:r>
          </a:p>
        </p:txBody>
      </p:sp>
      <p:sp>
        <p:nvSpPr>
          <p:cNvPr id="68" name="角丸四角形 67"/>
          <p:cNvSpPr/>
          <p:nvPr/>
        </p:nvSpPr>
        <p:spPr>
          <a:xfrm>
            <a:off x="4899722" y="7538218"/>
            <a:ext cx="1731036" cy="25179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お問い合わせ</a:t>
            </a:r>
          </a:p>
        </p:txBody>
      </p:sp>
      <p:sp>
        <p:nvSpPr>
          <p:cNvPr id="22" name="角丸四角形 21"/>
          <p:cNvSpPr/>
          <p:nvPr/>
        </p:nvSpPr>
        <p:spPr>
          <a:xfrm>
            <a:off x="1013624" y="7538218"/>
            <a:ext cx="1731036" cy="25179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申込み方法</a:t>
            </a:r>
          </a:p>
        </p:txBody>
      </p:sp>
      <p:sp>
        <p:nvSpPr>
          <p:cNvPr id="23" name="角丸四角形 22"/>
          <p:cNvSpPr/>
          <p:nvPr/>
        </p:nvSpPr>
        <p:spPr>
          <a:xfrm>
            <a:off x="396255" y="5801290"/>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定員</a:t>
            </a:r>
          </a:p>
        </p:txBody>
      </p:sp>
      <p:sp>
        <p:nvSpPr>
          <p:cNvPr id="26" name="テキスト ボックス 25"/>
          <p:cNvSpPr txBox="1"/>
          <p:nvPr/>
        </p:nvSpPr>
        <p:spPr>
          <a:xfrm>
            <a:off x="1719564" y="5034411"/>
            <a:ext cx="5551583" cy="338554"/>
          </a:xfrm>
          <a:prstGeom prst="rect">
            <a:avLst/>
          </a:prstGeom>
          <a:noFill/>
        </p:spPr>
        <p:txBody>
          <a:bodyPr wrap="square" rtlCol="0">
            <a:spAutoFit/>
          </a:bodyPr>
          <a:lstStyle/>
          <a:p>
            <a:r>
              <a:rPr kumimoji="1" lang="ja-JP" altLang="en-US" sz="1600" dirty="0"/>
              <a:t>岡山県理学療法士会・作業療法士会・言語聴覚士会　</a:t>
            </a:r>
            <a:r>
              <a:rPr lang="ja-JP" altLang="en-US" sz="1600" dirty="0"/>
              <a:t>各</a:t>
            </a:r>
            <a:r>
              <a:rPr kumimoji="1" lang="ja-JP" altLang="en-US" sz="1600" dirty="0"/>
              <a:t>会員</a:t>
            </a:r>
          </a:p>
        </p:txBody>
      </p:sp>
      <p:sp>
        <p:nvSpPr>
          <p:cNvPr id="27" name="テキスト ボックス 26"/>
          <p:cNvSpPr txBox="1"/>
          <p:nvPr/>
        </p:nvSpPr>
        <p:spPr>
          <a:xfrm>
            <a:off x="-505726" y="7861733"/>
            <a:ext cx="4939334" cy="307777"/>
          </a:xfrm>
          <a:prstGeom prst="rect">
            <a:avLst/>
          </a:prstGeom>
          <a:noFill/>
        </p:spPr>
        <p:txBody>
          <a:bodyPr wrap="square" rtlCol="0">
            <a:spAutoFit/>
          </a:bodyPr>
          <a:lstStyle/>
          <a:p>
            <a:pPr algn="ctr"/>
            <a:r>
              <a:rPr lang="ja-JP" altLang="en-US" sz="1400" dirty="0"/>
              <a:t>以下の</a:t>
            </a:r>
            <a:r>
              <a:rPr lang="en-US" altLang="ja-JP" sz="1400" dirty="0"/>
              <a:t>QR</a:t>
            </a:r>
            <a:r>
              <a:rPr lang="ja-JP" altLang="en-US" sz="1400" dirty="0"/>
              <a:t>コードよりお申込みください</a:t>
            </a:r>
            <a:endParaRPr lang="en-US" altLang="ja-JP" sz="1400" dirty="0"/>
          </a:p>
        </p:txBody>
      </p:sp>
      <p:sp>
        <p:nvSpPr>
          <p:cNvPr id="6" name="テキスト ボックス 5"/>
          <p:cNvSpPr txBox="1"/>
          <p:nvPr/>
        </p:nvSpPr>
        <p:spPr>
          <a:xfrm>
            <a:off x="1879142" y="7092848"/>
            <a:ext cx="4259499" cy="400110"/>
          </a:xfrm>
          <a:prstGeom prst="rect">
            <a:avLst/>
          </a:prstGeom>
          <a:noFill/>
        </p:spPr>
        <p:txBody>
          <a:bodyPr wrap="none" rtlCol="0">
            <a:spAutoFit/>
          </a:bodyPr>
          <a:lstStyle/>
          <a:p>
            <a:r>
              <a:rPr kumimoji="1" lang="ja-JP" altLang="en-US" sz="2000" b="1" dirty="0">
                <a:solidFill>
                  <a:schemeClr val="accent2"/>
                </a:solidFill>
              </a:rPr>
              <a:t>申込み〆切り　令和</a:t>
            </a:r>
            <a:r>
              <a:rPr lang="en-US" altLang="ja-JP" sz="2000" b="1" dirty="0">
                <a:solidFill>
                  <a:schemeClr val="accent2"/>
                </a:solidFill>
              </a:rPr>
              <a:t>6</a:t>
            </a:r>
            <a:r>
              <a:rPr kumimoji="1" lang="ja-JP" altLang="en-US" sz="2000" b="1" dirty="0">
                <a:solidFill>
                  <a:schemeClr val="accent2"/>
                </a:solidFill>
              </a:rPr>
              <a:t>年</a:t>
            </a:r>
            <a:r>
              <a:rPr kumimoji="1" lang="en-US" altLang="ja-JP" sz="2000" b="1" dirty="0">
                <a:solidFill>
                  <a:schemeClr val="accent2"/>
                </a:solidFill>
              </a:rPr>
              <a:t>1</a:t>
            </a:r>
            <a:r>
              <a:rPr kumimoji="1" lang="ja-JP" altLang="en-US" sz="2000" b="1" dirty="0">
                <a:solidFill>
                  <a:schemeClr val="accent2"/>
                </a:solidFill>
              </a:rPr>
              <a:t>月</a:t>
            </a:r>
            <a:r>
              <a:rPr kumimoji="1" lang="en-US" altLang="ja-JP" sz="2000" b="1" dirty="0">
                <a:solidFill>
                  <a:schemeClr val="accent2"/>
                </a:solidFill>
              </a:rPr>
              <a:t>27</a:t>
            </a:r>
            <a:r>
              <a:rPr kumimoji="1" lang="ja-JP" altLang="en-US" sz="2000" b="1" dirty="0">
                <a:solidFill>
                  <a:schemeClr val="accent2"/>
                </a:solidFill>
              </a:rPr>
              <a:t>日（土）</a:t>
            </a:r>
          </a:p>
        </p:txBody>
      </p:sp>
      <p:sp>
        <p:nvSpPr>
          <p:cNvPr id="8" name="正方形/長方形 7"/>
          <p:cNvSpPr/>
          <p:nvPr/>
        </p:nvSpPr>
        <p:spPr>
          <a:xfrm>
            <a:off x="1657817" y="4468931"/>
            <a:ext cx="5551583" cy="1015663"/>
          </a:xfrm>
          <a:prstGeom prst="rect">
            <a:avLst/>
          </a:prstGeom>
        </p:spPr>
        <p:txBody>
          <a:bodyPr wrap="square">
            <a:spAutoFit/>
          </a:bodyPr>
          <a:lstStyle/>
          <a:p>
            <a:r>
              <a:rPr lang="en-US" altLang="ja-JP" sz="3200" dirty="0"/>
              <a:t>ZOOM</a:t>
            </a:r>
            <a:r>
              <a:rPr lang="ja-JP" altLang="en-US" sz="2400" dirty="0"/>
              <a:t>にて開催</a:t>
            </a:r>
            <a:endParaRPr lang="en-US" altLang="ja-JP" sz="2400" dirty="0"/>
          </a:p>
          <a:p>
            <a:endParaRPr lang="en-US" altLang="ja-JP" sz="1400" dirty="0">
              <a:latin typeface="+mj-ea"/>
            </a:endParaRPr>
          </a:p>
          <a:p>
            <a:endParaRPr lang="ja-JP" altLang="en-US" sz="1400" dirty="0"/>
          </a:p>
        </p:txBody>
      </p:sp>
      <p:sp>
        <p:nvSpPr>
          <p:cNvPr id="29" name="テキスト ボックス 28">
            <a:extLst>
              <a:ext uri="{FF2B5EF4-FFF2-40B4-BE49-F238E27FC236}">
                <a16:creationId xmlns:a16="http://schemas.microsoft.com/office/drawing/2014/main" id="{E1BB441A-8CD3-4428-852B-9A5085579749}"/>
              </a:ext>
            </a:extLst>
          </p:cNvPr>
          <p:cNvSpPr txBox="1"/>
          <p:nvPr/>
        </p:nvSpPr>
        <p:spPr>
          <a:xfrm>
            <a:off x="1719564" y="5421298"/>
            <a:ext cx="5843267" cy="307777"/>
          </a:xfrm>
          <a:prstGeom prst="rect">
            <a:avLst/>
          </a:prstGeom>
          <a:noFill/>
        </p:spPr>
        <p:txBody>
          <a:bodyPr wrap="square" rtlCol="0">
            <a:spAutoFit/>
          </a:bodyPr>
          <a:lstStyle/>
          <a:p>
            <a:r>
              <a:rPr kumimoji="1" lang="en-US" altLang="ja-JP" sz="1400" dirty="0"/>
              <a:t>※</a:t>
            </a:r>
            <a:r>
              <a:rPr kumimoji="1" lang="ja-JP" altLang="en-US" sz="1400" dirty="0"/>
              <a:t>スタートアップ研修修了者は部分聴講でも参加可能</a:t>
            </a:r>
          </a:p>
        </p:txBody>
      </p:sp>
      <p:sp>
        <p:nvSpPr>
          <p:cNvPr id="33" name="テキスト ボックス 32">
            <a:extLst>
              <a:ext uri="{FF2B5EF4-FFF2-40B4-BE49-F238E27FC236}">
                <a16:creationId xmlns:a16="http://schemas.microsoft.com/office/drawing/2014/main" id="{76FC95E7-58D6-C852-2B35-36382D5B919B}"/>
              </a:ext>
            </a:extLst>
          </p:cNvPr>
          <p:cNvSpPr txBox="1"/>
          <p:nvPr/>
        </p:nvSpPr>
        <p:spPr>
          <a:xfrm>
            <a:off x="1660303" y="6324867"/>
            <a:ext cx="5961787" cy="523220"/>
          </a:xfrm>
          <a:prstGeom prst="rect">
            <a:avLst/>
          </a:prstGeom>
          <a:noFill/>
        </p:spPr>
        <p:txBody>
          <a:bodyPr wrap="square">
            <a:spAutoFit/>
          </a:bodyPr>
          <a:lstStyle/>
          <a:p>
            <a:r>
              <a:rPr lang="ja-JP" altLang="en-US" sz="1400" dirty="0"/>
              <a:t>一部令和</a:t>
            </a:r>
            <a:r>
              <a:rPr lang="en-US" altLang="ja-JP" sz="1400" dirty="0"/>
              <a:t>4</a:t>
            </a:r>
            <a:r>
              <a:rPr lang="ja-JP" altLang="en-US" sz="1400" dirty="0"/>
              <a:t>年度と同じ内容となり、録画されたデータを使用しています</a:t>
            </a:r>
            <a:r>
              <a:rPr lang="ja-JP" altLang="en-US" sz="1400" dirty="0">
                <a:latin typeface="+mj-ea"/>
              </a:rPr>
              <a:t>　</a:t>
            </a:r>
            <a:endParaRPr lang="en-US" altLang="ja-JP" sz="1400" dirty="0">
              <a:latin typeface="+mj-ea"/>
            </a:endParaRPr>
          </a:p>
          <a:p>
            <a:r>
              <a:rPr lang="en-US" altLang="ja-JP" sz="1400" dirty="0">
                <a:latin typeface="+mj-ea"/>
              </a:rPr>
              <a:t>※</a:t>
            </a:r>
            <a:r>
              <a:rPr lang="ja-JP" altLang="en-US" sz="1400" dirty="0">
                <a:latin typeface="+mj-ea"/>
              </a:rPr>
              <a:t>詳細は裏面をご確認下さい</a:t>
            </a:r>
            <a:endParaRPr lang="en-US" altLang="ja-JP" sz="1400" dirty="0">
              <a:latin typeface="+mj-ea"/>
            </a:endParaRPr>
          </a:p>
        </p:txBody>
      </p:sp>
      <p:sp>
        <p:nvSpPr>
          <p:cNvPr id="34" name="角丸四角形 22">
            <a:extLst>
              <a:ext uri="{FF2B5EF4-FFF2-40B4-BE49-F238E27FC236}">
                <a16:creationId xmlns:a16="http://schemas.microsoft.com/office/drawing/2014/main" id="{06A6215B-C894-1B9D-29B3-339B68C0217C}"/>
              </a:ext>
            </a:extLst>
          </p:cNvPr>
          <p:cNvSpPr/>
          <p:nvPr/>
        </p:nvSpPr>
        <p:spPr>
          <a:xfrm>
            <a:off x="396255" y="6396099"/>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内容</a:t>
            </a:r>
          </a:p>
        </p:txBody>
      </p:sp>
      <p:sp>
        <p:nvSpPr>
          <p:cNvPr id="32" name="正方形/長方形 31"/>
          <p:cNvSpPr/>
          <p:nvPr/>
        </p:nvSpPr>
        <p:spPr>
          <a:xfrm>
            <a:off x="-24713" y="9753297"/>
            <a:ext cx="7812645" cy="126743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a:off x="2312714" y="9777905"/>
            <a:ext cx="5663730" cy="1169551"/>
          </a:xfrm>
          <a:prstGeom prst="rect">
            <a:avLst/>
          </a:prstGeom>
          <a:noFill/>
        </p:spPr>
        <p:txBody>
          <a:bodyPr wrap="none" rtlCol="0">
            <a:spAutoFit/>
          </a:bodyPr>
          <a:lstStyle/>
          <a:p>
            <a:r>
              <a:rPr kumimoji="1" lang="ja-JP" altLang="en-US" sz="1400" dirty="0"/>
              <a:t>岡山県リハビリテーション専門職団体連絡会主催　　　　　　　　　　　　　　　</a:t>
            </a:r>
            <a:endParaRPr kumimoji="1" lang="en-US" altLang="ja-JP" sz="1400" dirty="0"/>
          </a:p>
          <a:p>
            <a:r>
              <a:rPr kumimoji="1" lang="ja-JP" altLang="en-US" sz="1400" dirty="0"/>
              <a:t>構成団体　　　　　　　　　　　　　　　　</a:t>
            </a:r>
            <a:endParaRPr kumimoji="1" lang="en-US" altLang="ja-JP" sz="1400" dirty="0"/>
          </a:p>
          <a:p>
            <a:r>
              <a:rPr kumimoji="1" lang="ja-JP" altLang="en-US" sz="1400" dirty="0"/>
              <a:t>（一社）岡山県理学療法士会</a:t>
            </a:r>
            <a:endParaRPr kumimoji="1" lang="en-US" altLang="ja-JP" sz="1400" dirty="0"/>
          </a:p>
          <a:p>
            <a:r>
              <a:rPr kumimoji="1" lang="ja-JP" altLang="en-US" sz="1400" dirty="0"/>
              <a:t>（一社）岡山県作業療法士会</a:t>
            </a:r>
            <a:endParaRPr kumimoji="1" lang="en-US" altLang="ja-JP" sz="1400" dirty="0"/>
          </a:p>
          <a:p>
            <a:r>
              <a:rPr kumimoji="1" lang="ja-JP" altLang="en-US" sz="1400" dirty="0"/>
              <a:t>（一社）岡山県言語聴覚士会</a:t>
            </a:r>
          </a:p>
        </p:txBody>
      </p:sp>
      <p:sp>
        <p:nvSpPr>
          <p:cNvPr id="11" name="テキスト ボックス 10">
            <a:extLst>
              <a:ext uri="{FF2B5EF4-FFF2-40B4-BE49-F238E27FC236}">
                <a16:creationId xmlns:a16="http://schemas.microsoft.com/office/drawing/2014/main" id="{B29BAA3A-E84A-5E13-5B22-EFF3646D5649}"/>
              </a:ext>
            </a:extLst>
          </p:cNvPr>
          <p:cNvSpPr txBox="1"/>
          <p:nvPr/>
        </p:nvSpPr>
        <p:spPr>
          <a:xfrm>
            <a:off x="2647647" y="8921862"/>
            <a:ext cx="1949791" cy="646331"/>
          </a:xfrm>
          <a:prstGeom prst="rect">
            <a:avLst/>
          </a:prstGeom>
          <a:noFill/>
        </p:spPr>
        <p:txBody>
          <a:bodyPr wrap="square" rtlCol="0">
            <a:spAutoFit/>
          </a:bodyPr>
          <a:lstStyle/>
          <a:p>
            <a:r>
              <a:rPr lang="ja-JP" altLang="en-US" sz="900" dirty="0"/>
              <a:t>＊申し込み後に申し込み完了メールが届くように設定しておりますが、</a:t>
            </a:r>
            <a:endParaRPr lang="en-US" altLang="ja-JP" sz="900" dirty="0"/>
          </a:p>
          <a:p>
            <a:r>
              <a:rPr lang="ja-JP" altLang="en-US" sz="900" dirty="0"/>
              <a:t>迷惑メールに分類されている場合もありますので確認ください</a:t>
            </a:r>
            <a:endParaRPr kumimoji="1" lang="ja-JP" altLang="en-US" sz="900" dirty="0"/>
          </a:p>
        </p:txBody>
      </p:sp>
      <p:pic>
        <p:nvPicPr>
          <p:cNvPr id="5" name="図 4">
            <a:extLst>
              <a:ext uri="{FF2B5EF4-FFF2-40B4-BE49-F238E27FC236}">
                <a16:creationId xmlns:a16="http://schemas.microsoft.com/office/drawing/2014/main" id="{F4D259BF-ABD9-FF5E-BA3C-C08C6B73440A}"/>
              </a:ext>
            </a:extLst>
          </p:cNvPr>
          <p:cNvPicPr>
            <a:picLocks noChangeAspect="1"/>
          </p:cNvPicPr>
          <p:nvPr/>
        </p:nvPicPr>
        <p:blipFill>
          <a:blip r:embed="rId2"/>
          <a:stretch>
            <a:fillRect/>
          </a:stretch>
        </p:blipFill>
        <p:spPr>
          <a:xfrm>
            <a:off x="1013624" y="8204700"/>
            <a:ext cx="1477545" cy="1477545"/>
          </a:xfrm>
          <a:prstGeom prst="rect">
            <a:avLst/>
          </a:prstGeom>
        </p:spPr>
      </p:pic>
    </p:spTree>
    <p:extLst>
      <p:ext uri="{BB962C8B-B14F-4D97-AF65-F5344CB8AC3E}">
        <p14:creationId xmlns:p14="http://schemas.microsoft.com/office/powerpoint/2010/main" val="6423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0"/>
            <a:ext cx="7775574" cy="34773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1055" y="453834"/>
            <a:ext cx="3079689" cy="338554"/>
          </a:xfrm>
          <a:prstGeom prst="rect">
            <a:avLst/>
          </a:prstGeom>
          <a:noFill/>
        </p:spPr>
        <p:txBody>
          <a:bodyPr wrap="none" rtlCol="0">
            <a:spAutoFit/>
          </a:bodyPr>
          <a:lstStyle/>
          <a:p>
            <a:r>
              <a:rPr lang="ja-JP" altLang="en-US" sz="1600" dirty="0"/>
              <a:t>研修プログラム</a:t>
            </a:r>
            <a:r>
              <a:rPr kumimoji="1" lang="ja-JP" altLang="en-US" sz="1600" dirty="0"/>
              <a:t>（予定）</a:t>
            </a:r>
            <a:r>
              <a:rPr kumimoji="1" lang="ja-JP" altLang="en-US" sz="1400" dirty="0"/>
              <a:t>　　　　　　　　</a:t>
            </a:r>
            <a:endParaRPr kumimoji="1" lang="ja-JP" altLang="en-US" sz="1050" dirty="0"/>
          </a:p>
        </p:txBody>
      </p:sp>
      <p:sp>
        <p:nvSpPr>
          <p:cNvPr id="6" name="正方形/長方形 5"/>
          <p:cNvSpPr/>
          <p:nvPr/>
        </p:nvSpPr>
        <p:spPr>
          <a:xfrm>
            <a:off x="1" y="10671193"/>
            <a:ext cx="7775574" cy="34773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4076749567"/>
              </p:ext>
            </p:extLst>
          </p:nvPr>
        </p:nvGraphicFramePr>
        <p:xfrm>
          <a:off x="340468" y="867333"/>
          <a:ext cx="7091464" cy="5994580"/>
        </p:xfrm>
        <a:graphic>
          <a:graphicData uri="http://schemas.openxmlformats.org/drawingml/2006/table">
            <a:tbl>
              <a:tblPr/>
              <a:tblGrid>
                <a:gridCol w="838466">
                  <a:extLst>
                    <a:ext uri="{9D8B030D-6E8A-4147-A177-3AD203B41FA5}">
                      <a16:colId xmlns:a16="http://schemas.microsoft.com/office/drawing/2014/main" val="20000"/>
                    </a:ext>
                  </a:extLst>
                </a:gridCol>
                <a:gridCol w="6252998">
                  <a:extLst>
                    <a:ext uri="{9D8B030D-6E8A-4147-A177-3AD203B41FA5}">
                      <a16:colId xmlns:a16="http://schemas.microsoft.com/office/drawing/2014/main" val="20001"/>
                    </a:ext>
                  </a:extLst>
                </a:gridCol>
              </a:tblGrid>
              <a:tr h="312151">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n-ea"/>
                          <a:ea typeface="+mn-ea"/>
                        </a:rPr>
                        <a:t>　入室開始</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2151">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8:55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n-ea"/>
                          <a:ea typeface="+mn-ea"/>
                        </a:rPr>
                        <a:t>　案内</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2967656"/>
                  </a:ext>
                </a:extLst>
              </a:tr>
              <a:tr h="292334">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105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総合事業、地域支援事業が必要となった背景と目指すべき方向性について</a:t>
                      </a:r>
                      <a:r>
                        <a:rPr kumimoji="1" lang="ja-JP" altLang="en-US" sz="1200" kern="1200" dirty="0">
                          <a:solidFill>
                            <a:schemeClr val="tx1"/>
                          </a:solidFill>
                          <a:effectLst/>
                          <a:latin typeface="+mn-ea"/>
                          <a:ea typeface="+mn-ea"/>
                          <a:cs typeface="+mn-cs"/>
                        </a:rPr>
                        <a:t>　</a:t>
                      </a:r>
                      <a:r>
                        <a:rPr lang="ja-JP" altLang="en-US" sz="1050" b="0" i="0" u="none" strike="noStrike" dirty="0">
                          <a:solidFill>
                            <a:srgbClr val="000000"/>
                          </a:solidFill>
                          <a:effectLst/>
                          <a:latin typeface="+mn-ea"/>
                          <a:ea typeface="+mn-ea"/>
                        </a:rPr>
                        <a:t>　　　　　　　　　　　　　　　　　　　　　　　　　　　　　　　　　　　　　　　</a:t>
                      </a:r>
                      <a:endParaRPr lang="en-US" altLang="ja-JP" sz="1050" b="0" i="0" u="none" strike="noStrike" dirty="0">
                        <a:solidFill>
                          <a:srgbClr val="000000"/>
                        </a:solidFill>
                        <a:effectLst/>
                        <a:latin typeface="+mn-ea"/>
                        <a:ea typeface="+mn-ea"/>
                      </a:endParaRPr>
                    </a:p>
                    <a:p>
                      <a:pPr algn="l" fontAlgn="ctr"/>
                      <a:r>
                        <a:rPr lang="ja-JP" altLang="en-US" sz="1050" b="0" i="0" u="none" strike="noStrike" dirty="0">
                          <a:solidFill>
                            <a:srgbClr val="000000"/>
                          </a:solidFill>
                          <a:effectLst/>
                          <a:latin typeface="+mn-ea"/>
                          <a:ea typeface="+mn-ea"/>
                        </a:rPr>
                        <a:t>　　　　　　　　　　　　　　　　　　　　　　　　　　　　　　　　　　　　　　　　　　　　（</a:t>
                      </a:r>
                      <a:r>
                        <a:rPr lang="ja-JP" altLang="en-US" sz="1050" b="0" i="0" u="none" strike="noStrike">
                          <a:solidFill>
                            <a:srgbClr val="000000"/>
                          </a:solidFill>
                          <a:effectLst/>
                          <a:latin typeface="+mn-ea"/>
                          <a:ea typeface="+mn-ea"/>
                        </a:rPr>
                        <a:t>講師：</a:t>
                      </a:r>
                      <a:r>
                        <a:rPr kumimoji="1" lang="ja-JP" altLang="ja-JP" sz="1050" kern="1200">
                          <a:solidFill>
                            <a:schemeClr val="tx1"/>
                          </a:solidFill>
                          <a:effectLst/>
                          <a:latin typeface="+mn-lt"/>
                          <a:ea typeface="+mn-ea"/>
                          <a:cs typeface="+mn-cs"/>
                        </a:rPr>
                        <a:t>角紗綾果</a:t>
                      </a:r>
                      <a:r>
                        <a:rPr lang="ja-JP" altLang="en-US" sz="1050" b="0" i="0" u="none" strike="noStrike">
                          <a:solidFill>
                            <a:srgbClr val="000000"/>
                          </a:solidFill>
                          <a:effectLst/>
                          <a:latin typeface="+mn-ea"/>
                          <a:ea typeface="+mn-ea"/>
                        </a:rPr>
                        <a:t>　</a:t>
                      </a:r>
                      <a:r>
                        <a:rPr lang="ja-JP" altLang="en-US" sz="1050" b="0" i="0" u="none" strike="noStrike" dirty="0">
                          <a:solidFill>
                            <a:srgbClr val="000000"/>
                          </a:solidFill>
                          <a:effectLst/>
                          <a:latin typeface="+mn-ea"/>
                          <a:ea typeface="+mn-ea"/>
                        </a:rPr>
                        <a:t>岡山県</a:t>
                      </a:r>
                      <a:r>
                        <a:rPr lang="ja-JP" altLang="en-US" sz="1050" b="0" i="0" u="none" strike="noStrike">
                          <a:solidFill>
                            <a:srgbClr val="000000"/>
                          </a:solidFill>
                          <a:effectLst/>
                          <a:latin typeface="+mn-ea"/>
                          <a:ea typeface="+mn-ea"/>
                        </a:rPr>
                        <a:t>長寿社会課）</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922">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l" fontAlgn="ctr"/>
                      <a:r>
                        <a:rPr lang="ja-JP" altLang="en-US" sz="1050" b="0" i="0" u="none" strike="noStrike" dirty="0">
                          <a:solidFill>
                            <a:srgbClr val="000000"/>
                          </a:solidFill>
                          <a:effectLst/>
                          <a:latin typeface="+mn-ea"/>
                          <a:ea typeface="+mn-ea"/>
                        </a:rPr>
                        <a:t>　　　　　　　　　　　　　　　　　　　　　　　　　　　　　　　　　　　　　　　　　　　　　（講師：倉本千春</a:t>
                      </a:r>
                      <a:r>
                        <a:rPr lang="ja-JP" altLang="en-US" sz="1050" b="0" i="0" u="none" strike="noStrike" dirty="0">
                          <a:solidFill>
                            <a:schemeClr val="tx1"/>
                          </a:solidFill>
                          <a:effectLst/>
                          <a:latin typeface="+mn-ea"/>
                          <a:ea typeface="+mn-ea"/>
                        </a:rPr>
                        <a:t>　</a:t>
                      </a:r>
                      <a:r>
                        <a:rPr lang="ja-JP" altLang="en-US" sz="1050" b="0" i="0" u="none" strike="noStrike" dirty="0">
                          <a:solidFill>
                            <a:srgbClr val="000000"/>
                          </a:solidFill>
                          <a:effectLst/>
                          <a:latin typeface="+mn-ea"/>
                          <a:ea typeface="+mn-ea"/>
                        </a:rPr>
                        <a:t>岡山県 長寿社会課）</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0036">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just"/>
                      <a:r>
                        <a:rPr kumimoji="1" lang="ja-JP" altLang="en-US" sz="1200" kern="1200" dirty="0">
                          <a:solidFill>
                            <a:schemeClr val="tx1"/>
                          </a:solidFill>
                          <a:effectLst/>
                          <a:latin typeface="+mn-ea"/>
                          <a:ea typeface="+mn-ea"/>
                          <a:cs typeface="+mn-cs"/>
                        </a:rPr>
                        <a:t>　</a:t>
                      </a:r>
                      <a:r>
                        <a:rPr kumimoji="1" lang="en-US" altLang="ja-JP" sz="1200" kern="1200" dirty="0">
                          <a:solidFill>
                            <a:schemeClr val="tx1"/>
                          </a:solidFill>
                          <a:effectLst/>
                          <a:latin typeface="+mn-ea"/>
                          <a:ea typeface="+mn-ea"/>
                          <a:cs typeface="+mn-cs"/>
                        </a:rPr>
                        <a:t>3</a:t>
                      </a:r>
                      <a:r>
                        <a:rPr kumimoji="1" lang="ja-JP" altLang="ja-JP" sz="1200" kern="1200" dirty="0">
                          <a:solidFill>
                            <a:schemeClr val="tx1"/>
                          </a:solidFill>
                          <a:effectLst/>
                          <a:latin typeface="+mn-ea"/>
                          <a:ea typeface="+mn-ea"/>
                          <a:cs typeface="+mn-cs"/>
                        </a:rPr>
                        <a:t>団体の役割と概要について</a:t>
                      </a:r>
                      <a:r>
                        <a:rPr kumimoji="1" lang="en-US" altLang="ja-JP" sz="1200" kern="1200" baseline="0" dirty="0">
                          <a:solidFill>
                            <a:schemeClr val="tx1"/>
                          </a:solidFill>
                          <a:effectLst/>
                          <a:latin typeface="+mn-ea"/>
                          <a:ea typeface="+mn-ea"/>
                          <a:cs typeface="+mn-cs"/>
                        </a:rPr>
                        <a:t> </a:t>
                      </a:r>
                    </a:p>
                    <a:p>
                      <a:pPr marL="0" marR="0" indent="0" algn="just" defTabSz="777514" rtl="0" eaLnBrk="1" fontAlgn="auto" latinLnBrk="0" hangingPunct="1">
                        <a:lnSpc>
                          <a:spcPct val="100000"/>
                        </a:lnSpc>
                        <a:spcBef>
                          <a:spcPts val="0"/>
                        </a:spcBef>
                        <a:spcAft>
                          <a:spcPts val="0"/>
                        </a:spcAft>
                        <a:buClrTx/>
                        <a:buSzTx/>
                        <a:buFontTx/>
                        <a:buNone/>
                        <a:tabLst/>
                        <a:defRPr/>
                      </a:pPr>
                      <a:r>
                        <a:rPr kumimoji="1" lang="ja-JP" altLang="en-US" sz="1050" kern="120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國</a:t>
                      </a:r>
                      <a:r>
                        <a:rPr kumimoji="1" lang="ja-JP" altLang="ja-JP" sz="1050" kern="1200" dirty="0">
                          <a:solidFill>
                            <a:schemeClr val="tx1"/>
                          </a:solidFill>
                          <a:effectLst/>
                          <a:latin typeface="+mn-ea"/>
                          <a:ea typeface="+mn-ea"/>
                          <a:cs typeface="+mn-cs"/>
                        </a:rPr>
                        <a:t>安勝司　岡山県リハビリテーション専門職団体連絡会　会長）</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2628">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生配信予定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國</a:t>
                      </a:r>
                      <a:r>
                        <a:rPr kumimoji="1" lang="ja-JP" altLang="ja-JP" sz="1050" kern="1200" dirty="0">
                          <a:solidFill>
                            <a:schemeClr val="tx1"/>
                          </a:solidFill>
                          <a:effectLst/>
                          <a:latin typeface="+mn-ea"/>
                          <a:ea typeface="+mn-ea"/>
                          <a:cs typeface="+mn-cs"/>
                        </a:rPr>
                        <a:t>安勝司　岡山県リハビリテーション専門職団体連絡会　会長）</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8167">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10:25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kumimoji="1" lang="ja-JP" altLang="en-US" sz="1200" kern="1200" dirty="0">
                          <a:solidFill>
                            <a:schemeClr val="tx1"/>
                          </a:solidFill>
                          <a:effectLst/>
                          <a:latin typeface="+mn-ea"/>
                          <a:ea typeface="+mn-ea"/>
                          <a:cs typeface="+mn-cs"/>
                        </a:rPr>
                        <a:t>　</a:t>
                      </a:r>
                      <a:r>
                        <a:rPr kumimoji="1" lang="en-US" altLang="ja-JP" sz="1200" kern="1200" dirty="0">
                          <a:solidFill>
                            <a:schemeClr val="tx1"/>
                          </a:solidFill>
                          <a:effectLst/>
                          <a:latin typeface="+mn-ea"/>
                          <a:ea typeface="+mn-ea"/>
                          <a:cs typeface="+mn-cs"/>
                        </a:rPr>
                        <a:t>3</a:t>
                      </a:r>
                      <a:r>
                        <a:rPr kumimoji="1" lang="ja-JP" altLang="ja-JP" sz="1200" kern="1200" dirty="0">
                          <a:solidFill>
                            <a:schemeClr val="tx1"/>
                          </a:solidFill>
                          <a:effectLst/>
                          <a:latin typeface="+mn-ea"/>
                          <a:ea typeface="+mn-ea"/>
                          <a:cs typeface="+mn-cs"/>
                        </a:rPr>
                        <a:t>団体の派遣実績</a:t>
                      </a:r>
                      <a:r>
                        <a:rPr kumimoji="1" lang="ja-JP" altLang="en-US" sz="1200" kern="1200" dirty="0">
                          <a:solidFill>
                            <a:schemeClr val="tx1"/>
                          </a:solidFill>
                          <a:effectLst/>
                          <a:latin typeface="+mn-ea"/>
                          <a:ea typeface="+mn-ea"/>
                          <a:cs typeface="+mn-cs"/>
                        </a:rPr>
                        <a:t>報告</a:t>
                      </a:r>
                      <a:endParaRPr kumimoji="1" lang="en-US" altLang="ja-JP" sz="1200" kern="1200" dirty="0">
                        <a:solidFill>
                          <a:schemeClr val="tx1"/>
                        </a:solidFill>
                        <a:effectLst/>
                        <a:latin typeface="+mn-ea"/>
                        <a:ea typeface="+mn-ea"/>
                        <a:cs typeface="+mn-cs"/>
                      </a:endParaRPr>
                    </a:p>
                    <a:p>
                      <a:pPr algn="just"/>
                      <a:r>
                        <a:rPr kumimoji="1" lang="ja-JP" altLang="en-US" sz="120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会員台帳登録</a:t>
                      </a:r>
                      <a:r>
                        <a:rPr kumimoji="1" lang="ja-JP" altLang="en-US" sz="1200" kern="1200" dirty="0">
                          <a:solidFill>
                            <a:schemeClr val="tx1"/>
                          </a:solidFill>
                          <a:effectLst/>
                          <a:latin typeface="+mn-ea"/>
                          <a:ea typeface="+mn-ea"/>
                          <a:cs typeface="+mn-cs"/>
                        </a:rPr>
                        <a:t>と派遣事業参加申し込み</a:t>
                      </a:r>
                      <a:r>
                        <a:rPr kumimoji="1" lang="ja-JP" altLang="ja-JP" sz="1200" kern="1200" dirty="0">
                          <a:solidFill>
                            <a:schemeClr val="tx1"/>
                          </a:solidFill>
                          <a:effectLst/>
                          <a:latin typeface="+mn-ea"/>
                          <a:ea typeface="+mn-ea"/>
                          <a:cs typeface="+mn-cs"/>
                        </a:rPr>
                        <a:t>について</a:t>
                      </a:r>
                      <a:endParaRPr kumimoji="1" lang="en-US" altLang="ja-JP" sz="1050" kern="1200" dirty="0">
                        <a:solidFill>
                          <a:schemeClr val="tx1"/>
                        </a:solidFill>
                        <a:effectLst/>
                        <a:latin typeface="+mn-ea"/>
                        <a:ea typeface="+mn-ea"/>
                        <a:cs typeface="+mn-cs"/>
                      </a:endParaRPr>
                    </a:p>
                    <a:p>
                      <a:pPr algn="just"/>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（講師：齋藤真</a:t>
                      </a:r>
                      <a:r>
                        <a:rPr kumimoji="1" lang="ja-JP" altLang="en-US" sz="1050" kern="1200" dirty="0">
                          <a:solidFill>
                            <a:schemeClr val="tx1"/>
                          </a:solidFill>
                          <a:effectLst/>
                          <a:latin typeface="+mn-ea"/>
                          <a:ea typeface="+mn-ea"/>
                          <a:cs typeface="+mn-cs"/>
                        </a:rPr>
                        <a:t>実</a:t>
                      </a:r>
                      <a:r>
                        <a:rPr kumimoji="1" lang="ja-JP" altLang="ja-JP" sz="1050" kern="1200" dirty="0">
                          <a:solidFill>
                            <a:schemeClr val="tx1"/>
                          </a:solidFill>
                          <a:effectLst/>
                          <a:latin typeface="+mn-ea"/>
                          <a:ea typeface="+mn-ea"/>
                          <a:cs typeface="+mn-cs"/>
                        </a:rPr>
                        <a:t>子　岡山県リハビリテーション専門職団体連絡会　事務局）</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9686">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11:10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地域ケア会議の概要</a:t>
                      </a:r>
                      <a:endParaRPr kumimoji="1" lang="en-US" altLang="ja-JP" sz="1200" kern="1200" dirty="0">
                        <a:solidFill>
                          <a:schemeClr val="tx1"/>
                        </a:solidFill>
                        <a:effectLst/>
                        <a:latin typeface="+mn-ea"/>
                        <a:ea typeface="+mn-ea"/>
                        <a:cs typeface="+mn-cs"/>
                      </a:endParaRPr>
                    </a:p>
                    <a:p>
                      <a:pPr marL="0" marR="0" lvl="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森下宏樹　森下病院</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8107">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12:10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12:50</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b="0" i="0" u="none" strike="noStrike" dirty="0">
                          <a:solidFill>
                            <a:srgbClr val="000000"/>
                          </a:solidFill>
                          <a:effectLst/>
                          <a:latin typeface="+mn-ea"/>
                          <a:ea typeface="+mn-ea"/>
                        </a:rPr>
                        <a:t>　休憩</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0555">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chemeClr val="tx1"/>
                          </a:solidFill>
                          <a:effectLst/>
                          <a:latin typeface="+mn-ea"/>
                          <a:ea typeface="+mn-ea"/>
                          <a:cs typeface="+mn-cs"/>
                        </a:rPr>
                        <a:t>総社市における</a:t>
                      </a:r>
                      <a:r>
                        <a:rPr kumimoji="1" lang="ja-JP" altLang="ja-JP" sz="1200" kern="1200" dirty="0">
                          <a:solidFill>
                            <a:schemeClr val="tx1"/>
                          </a:solidFill>
                          <a:effectLst/>
                          <a:latin typeface="+mn-ea"/>
                          <a:ea typeface="+mn-ea"/>
                          <a:cs typeface="+mn-cs"/>
                        </a:rPr>
                        <a:t>同行訪問事業の概要</a:t>
                      </a:r>
                      <a:endParaRPr kumimoji="1" lang="en-US" altLang="ja-JP" sz="1200" kern="1200" dirty="0">
                        <a:solidFill>
                          <a:schemeClr val="tx1"/>
                        </a:solidFill>
                        <a:effectLst/>
                        <a:latin typeface="+mn-ea"/>
                        <a:ea typeface="+mn-ea"/>
                        <a:cs typeface="+mn-cs"/>
                      </a:endParaRPr>
                    </a:p>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800" kern="1200" dirty="0">
                          <a:solidFill>
                            <a:schemeClr val="tx1"/>
                          </a:solidFill>
                          <a:effectLst/>
                          <a:latin typeface="+mn-ea"/>
                          <a:ea typeface="+mn-ea"/>
                          <a:cs typeface="+mn-cs"/>
                        </a:rPr>
                        <a:t>　＊令和</a:t>
                      </a:r>
                      <a:r>
                        <a:rPr kumimoji="1" lang="en-US" altLang="ja-JP" sz="800" kern="1200" dirty="0">
                          <a:solidFill>
                            <a:schemeClr val="tx1"/>
                          </a:solidFill>
                          <a:effectLst/>
                          <a:latin typeface="+mn-ea"/>
                          <a:ea typeface="+mn-ea"/>
                          <a:cs typeface="+mn-cs"/>
                        </a:rPr>
                        <a:t>4</a:t>
                      </a:r>
                      <a:r>
                        <a:rPr kumimoji="1" lang="ja-JP" altLang="en-US" sz="800" kern="1200" dirty="0">
                          <a:solidFill>
                            <a:schemeClr val="tx1"/>
                          </a:solidFill>
                          <a:effectLst/>
                          <a:latin typeface="+mn-ea"/>
                          <a:ea typeface="+mn-ea"/>
                          <a:cs typeface="+mn-cs"/>
                        </a:rPr>
                        <a:t>年度と同様の内容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正木寛　岡山光南病院</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2528">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今回より総社市の内容に変更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正木寛　こうなんクリニック</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53115">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13:20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chemeClr val="tx1"/>
                          </a:solidFill>
                          <a:effectLst/>
                          <a:latin typeface="+mn-ea"/>
                          <a:ea typeface="+mn-ea"/>
                          <a:cs typeface="+mn-cs"/>
                        </a:rPr>
                        <a:t>倉敷市「くらしき通いの場」への支援の</a:t>
                      </a:r>
                      <a:r>
                        <a:rPr kumimoji="1" lang="ja-JP" altLang="ja-JP" sz="1200" kern="1200" dirty="0">
                          <a:solidFill>
                            <a:schemeClr val="tx1"/>
                          </a:solidFill>
                          <a:effectLst/>
                          <a:latin typeface="+mn-ea"/>
                          <a:ea typeface="+mn-ea"/>
                          <a:cs typeface="+mn-cs"/>
                        </a:rPr>
                        <a:t>概要</a:t>
                      </a:r>
                      <a:endParaRPr kumimoji="1" lang="en-US" altLang="ja-JP" sz="120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岩長留美　しげい病院</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0036">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13:55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en-US" sz="1200" kern="1200" dirty="0">
                          <a:solidFill>
                            <a:schemeClr val="tx1"/>
                          </a:solidFill>
                          <a:effectLst/>
                          <a:latin typeface="+mn-ea"/>
                          <a:ea typeface="+mn-ea"/>
                          <a:cs typeface="+mn-cs"/>
                        </a:rPr>
                        <a:t>市町村派遣の通所支援</a:t>
                      </a:r>
                    </a:p>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　</a:t>
                      </a:r>
                      <a:r>
                        <a:rPr kumimoji="1" lang="en-US" altLang="ja-JP" sz="80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effectLst/>
                          <a:latin typeface="ＭＳ Ｐゴシック" panose="020B0600070205080204" pitchFamily="50" charset="-128"/>
                          <a:ea typeface="ＭＳ Ｐゴシック" panose="020B0600070205080204" pitchFamily="50" charset="-128"/>
                          <a:cs typeface="+mn-cs"/>
                        </a:rPr>
                        <a:t>令和</a:t>
                      </a:r>
                      <a:r>
                        <a:rPr kumimoji="1" lang="en-US" altLang="ja-JP" sz="800" kern="1200" dirty="0">
                          <a:solidFill>
                            <a:schemeClr val="tx1"/>
                          </a:solidFill>
                          <a:effectLst/>
                          <a:latin typeface="ＭＳ Ｐゴシック" panose="020B0600070205080204" pitchFamily="50" charset="-128"/>
                          <a:ea typeface="ＭＳ Ｐゴシック" panose="020B0600070205080204" pitchFamily="50" charset="-128"/>
                          <a:cs typeface="+mn-cs"/>
                        </a:rPr>
                        <a:t>4</a:t>
                      </a:r>
                      <a:r>
                        <a:rPr kumimoji="1" lang="ja-JP" altLang="en-US" sz="800" kern="1200" dirty="0">
                          <a:solidFill>
                            <a:schemeClr val="tx1"/>
                          </a:solidFill>
                          <a:effectLst/>
                          <a:latin typeface="ＭＳ Ｐゴシック" panose="020B0600070205080204" pitchFamily="50" charset="-128"/>
                          <a:ea typeface="ＭＳ Ｐゴシック" panose="020B0600070205080204" pitchFamily="50" charset="-128"/>
                          <a:cs typeface="+mn-cs"/>
                        </a:rPr>
                        <a:t>年度と同様の内容　　</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　　　　　　　　　　　　　　　　　　　　　　　　　　　　　　</a:t>
                      </a:r>
                      <a:r>
                        <a:rPr kumimoji="1" lang="en-US" altLang="ja-JP" sz="1050" kern="1200" dirty="0">
                          <a:solidFill>
                            <a:schemeClr val="tx1"/>
                          </a:solidFill>
                          <a:effectLst/>
                          <a:latin typeface="ＭＳ Ｐゴシック" panose="020B0600070205080204" pitchFamily="50" charset="-128"/>
                          <a:ea typeface="ＭＳ Ｐゴシック" panose="020B0600070205080204" pitchFamily="50" charset="-128"/>
                          <a:cs typeface="+mn-cs"/>
                        </a:rPr>
                        <a:t> </a:t>
                      </a:r>
                      <a:r>
                        <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講師：初岡寛幸　内田整形外科医院</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endPar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72628">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　</a:t>
                      </a:r>
                      <a:r>
                        <a:rPr kumimoji="1" lang="en-US" altLang="ja-JP"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前回と内容一部変更の可能性あり　　　　　　　　　　　　　　　　　　　　　</a:t>
                      </a:r>
                      <a:r>
                        <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講師：初岡寛幸　内田整形外科医院</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endPar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53718">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14:25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通所付添サポート事業</a:t>
                      </a:r>
                      <a:r>
                        <a:rPr kumimoji="1" lang="ja-JP" altLang="en-US" sz="1200" kern="1200" dirty="0">
                          <a:solidFill>
                            <a:schemeClr val="tx1"/>
                          </a:solidFill>
                          <a:effectLst/>
                          <a:latin typeface="+mn-ea"/>
                          <a:ea typeface="+mn-ea"/>
                          <a:cs typeface="+mn-cs"/>
                        </a:rPr>
                        <a:t>＆介護予防フォーラムの概要（県事業協力）　　　　　　　　　　　　　　　　　　　　　　　　　　　　　　　　　　　　　　　　</a:t>
                      </a:r>
                      <a:endParaRPr kumimoji="1" lang="en-US" altLang="ja-JP" sz="120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a:t>
                      </a:r>
                      <a:r>
                        <a:rPr kumimoji="1" lang="ja-JP" altLang="en-US" sz="800" kern="1200" dirty="0">
                          <a:solidFill>
                            <a:schemeClr val="tx1"/>
                          </a:solidFill>
                          <a:effectLst/>
                          <a:latin typeface="+mn-ea"/>
                          <a:ea typeface="+mn-ea"/>
                          <a:cs typeface="+mn-cs"/>
                        </a:rPr>
                        <a:t>＊令和</a:t>
                      </a:r>
                      <a:r>
                        <a:rPr kumimoji="1" lang="en-US" altLang="ja-JP" sz="800" kern="1200" dirty="0">
                          <a:solidFill>
                            <a:schemeClr val="tx1"/>
                          </a:solidFill>
                          <a:effectLst/>
                          <a:latin typeface="+mn-ea"/>
                          <a:ea typeface="+mn-ea"/>
                          <a:cs typeface="+mn-cs"/>
                        </a:rPr>
                        <a:t>4</a:t>
                      </a:r>
                      <a:r>
                        <a:rPr kumimoji="1" lang="ja-JP" altLang="en-US" sz="800" kern="1200" dirty="0">
                          <a:solidFill>
                            <a:schemeClr val="tx1"/>
                          </a:solidFill>
                          <a:effectLst/>
                          <a:latin typeface="+mn-ea"/>
                          <a:ea typeface="+mn-ea"/>
                          <a:cs typeface="+mn-cs"/>
                        </a:rPr>
                        <a:t>年度と同様の内容　　　　　　　　　　　　　　　　　　　　　　　　　　　　　　　　　　　　　　　</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（講師：竹村篤　玉野</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総合</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医療専門学校）</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3495">
                <a:tc>
                  <a:txBody>
                    <a:bodyPr/>
                    <a:lstStyle/>
                    <a:p>
                      <a:pPr algn="ctr" fontAlgn="ct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chemeClr val="tx1"/>
                          </a:solidFill>
                          <a:effectLst/>
                          <a:latin typeface="+mn-ea"/>
                          <a:ea typeface="+mn-ea"/>
                          <a:cs typeface="+mn-cs"/>
                        </a:rPr>
                        <a:t>地域</a:t>
                      </a:r>
                      <a:r>
                        <a:rPr kumimoji="1" lang="ja-JP" altLang="ja-JP" sz="1200" kern="1200" dirty="0">
                          <a:solidFill>
                            <a:schemeClr val="tx1"/>
                          </a:solidFill>
                          <a:effectLst/>
                          <a:latin typeface="+mn-ea"/>
                          <a:ea typeface="+mn-ea"/>
                          <a:cs typeface="+mn-cs"/>
                        </a:rPr>
                        <a:t>支援事業における言語聴覚士の役割と活躍　</a:t>
                      </a:r>
                      <a:r>
                        <a:rPr kumimoji="1" lang="ja-JP" altLang="ja-JP" sz="1050" kern="1200" dirty="0">
                          <a:solidFill>
                            <a:schemeClr val="tx1"/>
                          </a:solidFill>
                          <a:effectLst/>
                          <a:latin typeface="+mn-ea"/>
                          <a:ea typeface="+mn-ea"/>
                          <a:cs typeface="+mn-cs"/>
                        </a:rPr>
                        <a:t>　　　</a:t>
                      </a:r>
                      <a:endParaRPr kumimoji="1" lang="en-US" altLang="ja-JP" sz="1050" kern="1200" dirty="0">
                        <a:solidFill>
                          <a:schemeClr val="tx1"/>
                        </a:solidFill>
                        <a:effectLst/>
                        <a:latin typeface="+mn-ea"/>
                        <a:ea typeface="+mn-ea"/>
                        <a:cs typeface="+mn-cs"/>
                      </a:endParaRPr>
                    </a:p>
                    <a:p>
                      <a:pPr marL="0" marR="0" indent="0" algn="l" defTabSz="777514" rtl="0" eaLnBrk="1" fontAlgn="auto"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（講師：齋藤真</a:t>
                      </a:r>
                      <a:r>
                        <a:rPr kumimoji="1" lang="ja-JP" altLang="en-US" sz="1050" kern="1200" dirty="0">
                          <a:solidFill>
                            <a:schemeClr val="tx1"/>
                          </a:solidFill>
                          <a:effectLst/>
                          <a:latin typeface="+mn-ea"/>
                          <a:ea typeface="+mn-ea"/>
                          <a:cs typeface="+mn-cs"/>
                        </a:rPr>
                        <a:t>実</a:t>
                      </a:r>
                      <a:r>
                        <a:rPr kumimoji="1" lang="ja-JP" altLang="ja-JP" sz="1050" kern="1200" dirty="0">
                          <a:solidFill>
                            <a:schemeClr val="tx1"/>
                          </a:solidFill>
                          <a:effectLst/>
                          <a:latin typeface="+mn-ea"/>
                          <a:ea typeface="+mn-ea"/>
                          <a:cs typeface="+mn-cs"/>
                        </a:rPr>
                        <a:t>子</a:t>
                      </a:r>
                      <a:r>
                        <a:rPr kumimoji="1" lang="ja-JP" altLang="en-US" sz="1050" kern="1200" dirty="0">
                          <a:solidFill>
                            <a:schemeClr val="tx1"/>
                          </a:solidFill>
                          <a:effectLst/>
                          <a:latin typeface="+mn-ea"/>
                          <a:ea typeface="+mn-ea"/>
                          <a:cs typeface="+mn-cs"/>
                        </a:rPr>
                        <a:t>　あいの里リハビリ苑</a:t>
                      </a:r>
                      <a:r>
                        <a:rPr kumimoji="1" lang="ja-JP" altLang="ja-JP" sz="1050" kern="1200" dirty="0">
                          <a:solidFill>
                            <a:schemeClr val="tx1"/>
                          </a:solidFill>
                          <a:effectLst/>
                          <a:latin typeface="+mn-ea"/>
                          <a:ea typeface="+mn-ea"/>
                          <a:cs typeface="+mn-cs"/>
                        </a:rPr>
                        <a:t>）</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2628">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前回と内容一部変更　　　　　　　　　　　　　　　　　　　　　　　　　　　　</a:t>
                      </a:r>
                      <a:r>
                        <a:rPr kumimoji="1" lang="ja-JP" altLang="ja-JP" sz="1050" kern="1200" dirty="0">
                          <a:solidFill>
                            <a:schemeClr val="tx1"/>
                          </a:solidFill>
                          <a:effectLst/>
                          <a:latin typeface="+mn-ea"/>
                          <a:ea typeface="+mn-ea"/>
                          <a:cs typeface="+mn-cs"/>
                        </a:rPr>
                        <a:t>（講師：齋藤真</a:t>
                      </a:r>
                      <a:r>
                        <a:rPr kumimoji="1" lang="ja-JP" altLang="en-US" sz="1050" kern="1200" dirty="0">
                          <a:solidFill>
                            <a:schemeClr val="tx1"/>
                          </a:solidFill>
                          <a:effectLst/>
                          <a:latin typeface="+mn-ea"/>
                          <a:ea typeface="+mn-ea"/>
                          <a:cs typeface="+mn-cs"/>
                        </a:rPr>
                        <a:t>実</a:t>
                      </a:r>
                      <a:r>
                        <a:rPr kumimoji="1" lang="ja-JP" altLang="ja-JP" sz="1050" kern="1200" dirty="0">
                          <a:solidFill>
                            <a:schemeClr val="tx1"/>
                          </a:solidFill>
                          <a:effectLst/>
                          <a:latin typeface="+mn-ea"/>
                          <a:ea typeface="+mn-ea"/>
                          <a:cs typeface="+mn-cs"/>
                        </a:rPr>
                        <a:t>子</a:t>
                      </a:r>
                      <a:r>
                        <a:rPr kumimoji="1" lang="ja-JP" altLang="en-US" sz="1050" kern="1200" dirty="0">
                          <a:solidFill>
                            <a:schemeClr val="tx1"/>
                          </a:solidFill>
                          <a:effectLst/>
                          <a:latin typeface="+mn-ea"/>
                          <a:ea typeface="+mn-ea"/>
                          <a:cs typeface="+mn-cs"/>
                        </a:rPr>
                        <a:t>　あいの里リハビリ苑</a:t>
                      </a:r>
                      <a:r>
                        <a:rPr kumimoji="1" lang="ja-JP" altLang="ja-JP" sz="1050" kern="1200" dirty="0">
                          <a:solidFill>
                            <a:schemeClr val="tx1"/>
                          </a:solidFill>
                          <a:effectLst/>
                          <a:latin typeface="+mn-ea"/>
                          <a:ea typeface="+mn-ea"/>
                          <a:cs typeface="+mn-cs"/>
                        </a:rPr>
                        <a:t>）</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428680">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地域支援事業に</a:t>
                      </a:r>
                      <a:r>
                        <a:rPr kumimoji="1" lang="ja-JP" altLang="en-US" sz="1200" kern="1200" dirty="0">
                          <a:solidFill>
                            <a:schemeClr val="tx1"/>
                          </a:solidFill>
                          <a:effectLst/>
                          <a:latin typeface="+mn-ea"/>
                          <a:ea typeface="+mn-ea"/>
                          <a:cs typeface="+mn-cs"/>
                        </a:rPr>
                        <a:t>携わってみて</a:t>
                      </a:r>
                      <a:endParaRPr kumimoji="1" lang="en-US" altLang="ja-JP" sz="120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a:t>
                      </a:r>
                      <a:r>
                        <a:rPr kumimoji="1" lang="ja-JP" altLang="en-US" sz="800" kern="1200" dirty="0">
                          <a:solidFill>
                            <a:schemeClr val="tx1"/>
                          </a:solidFill>
                          <a:effectLst/>
                          <a:latin typeface="+mn-ea"/>
                          <a:ea typeface="+mn-ea"/>
                          <a:cs typeface="+mn-cs"/>
                        </a:rPr>
                        <a:t>＊令和</a:t>
                      </a:r>
                      <a:r>
                        <a:rPr kumimoji="1" lang="en-US" altLang="ja-JP" sz="800" kern="1200" dirty="0">
                          <a:solidFill>
                            <a:schemeClr val="tx1"/>
                          </a:solidFill>
                          <a:effectLst/>
                          <a:latin typeface="+mn-ea"/>
                          <a:ea typeface="+mn-ea"/>
                          <a:cs typeface="+mn-cs"/>
                        </a:rPr>
                        <a:t>4</a:t>
                      </a:r>
                      <a:r>
                        <a:rPr kumimoji="1" lang="ja-JP" altLang="en-US" sz="800" kern="1200" dirty="0">
                          <a:solidFill>
                            <a:schemeClr val="tx1"/>
                          </a:solidFill>
                          <a:effectLst/>
                          <a:latin typeface="+mn-ea"/>
                          <a:ea typeface="+mn-ea"/>
                          <a:cs typeface="+mn-cs"/>
                        </a:rPr>
                        <a:t>年度と同様の内容　</a:t>
                      </a:r>
                      <a:r>
                        <a:rPr kumimoji="1" lang="ja-JP" altLang="en-US" sz="1050" kern="1200" dirty="0">
                          <a:solidFill>
                            <a:schemeClr val="tx1"/>
                          </a:solidFill>
                          <a:effectLst/>
                          <a:latin typeface="+mn-ea"/>
                          <a:ea typeface="+mn-ea"/>
                          <a:cs typeface="+mn-cs"/>
                        </a:rPr>
                        <a:t>　　　　　　　　　　　　　　　　　　　　　　　　　　　　　　　　　　（講師：唐川佳明　倉敷紀念病院）</a:t>
                      </a:r>
                      <a:endParaRPr kumimoji="1" lang="ja-JP" altLang="ja-JP" sz="1050" kern="1200" dirty="0">
                        <a:solidFill>
                          <a:schemeClr val="tx1"/>
                        </a:solidFill>
                        <a:effectLst/>
                        <a:latin typeface="+mn-ea"/>
                        <a:ea typeface="+mn-ea"/>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716307"/>
                  </a:ext>
                </a:extLst>
              </a:tr>
              <a:tr h="312151">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16:00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16:10</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lang="ja-JP" altLang="en-US" sz="1050" dirty="0">
                          <a:latin typeface="+mn-ea"/>
                          <a:ea typeface="+mn-ea"/>
                        </a:rPr>
                        <a:t>　会長挨拶　＆　案内</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6" name="テキスト ボックス 15"/>
          <p:cNvSpPr txBox="1"/>
          <p:nvPr/>
        </p:nvSpPr>
        <p:spPr>
          <a:xfrm>
            <a:off x="267628" y="9022080"/>
            <a:ext cx="2569934" cy="276999"/>
          </a:xfrm>
          <a:prstGeom prst="rect">
            <a:avLst/>
          </a:prstGeom>
          <a:noFill/>
        </p:spPr>
        <p:txBody>
          <a:bodyPr wrap="none" rtlCol="0">
            <a:spAutoFit/>
          </a:bodyPr>
          <a:lstStyle/>
          <a:p>
            <a:r>
              <a:rPr lang="ja-JP" altLang="en-US" sz="1200" dirty="0"/>
              <a:t>◆各団体 生涯学習ポイントについて </a:t>
            </a:r>
            <a:endParaRPr kumimoji="1" lang="ja-JP" altLang="en-US" sz="1200" dirty="0"/>
          </a:p>
        </p:txBody>
      </p:sp>
      <p:sp>
        <p:nvSpPr>
          <p:cNvPr id="18" name="テキスト ボックス 17"/>
          <p:cNvSpPr txBox="1"/>
          <p:nvPr/>
        </p:nvSpPr>
        <p:spPr>
          <a:xfrm>
            <a:off x="267628" y="8132267"/>
            <a:ext cx="2335896" cy="276999"/>
          </a:xfrm>
          <a:prstGeom prst="rect">
            <a:avLst/>
          </a:prstGeom>
          <a:noFill/>
        </p:spPr>
        <p:txBody>
          <a:bodyPr wrap="none" rtlCol="0">
            <a:spAutoFit/>
          </a:bodyPr>
          <a:lstStyle/>
          <a:p>
            <a:r>
              <a:rPr lang="ja-JP" altLang="en-US" sz="1200" dirty="0"/>
              <a:t>◆市町村事業支援協力について </a:t>
            </a:r>
            <a:endParaRPr kumimoji="1" lang="ja-JP" altLang="en-US" sz="1200" dirty="0"/>
          </a:p>
        </p:txBody>
      </p:sp>
      <p:sp>
        <p:nvSpPr>
          <p:cNvPr id="19" name="テキスト ボックス 18"/>
          <p:cNvSpPr txBox="1"/>
          <p:nvPr/>
        </p:nvSpPr>
        <p:spPr>
          <a:xfrm>
            <a:off x="491055" y="8366187"/>
            <a:ext cx="5958029" cy="600164"/>
          </a:xfrm>
          <a:prstGeom prst="rect">
            <a:avLst/>
          </a:prstGeom>
          <a:noFill/>
        </p:spPr>
        <p:txBody>
          <a:bodyPr wrap="square" rtlCol="0">
            <a:spAutoFit/>
          </a:bodyPr>
          <a:lstStyle/>
          <a:p>
            <a:r>
              <a:rPr lang="ja-JP" altLang="en-US" sz="1100" dirty="0"/>
              <a:t>・地域支援事業への協力には、本研修の受講が必須となっております。</a:t>
            </a:r>
            <a:endParaRPr lang="en-US" altLang="ja-JP" sz="1100" dirty="0"/>
          </a:p>
          <a:p>
            <a:r>
              <a:rPr lang="ja-JP" altLang="en-US" sz="1100" dirty="0"/>
              <a:t>・その他、必要な条件は各職種で異なっているため、岡山県リハビリテーション専門職団体連絡会　</a:t>
            </a:r>
            <a:endParaRPr lang="en-US" altLang="ja-JP" sz="1100" dirty="0"/>
          </a:p>
          <a:p>
            <a:r>
              <a:rPr lang="ja-JP" altLang="en-US" sz="1100" dirty="0"/>
              <a:t>　のホームページ「ご協力いただく際のお願い（重要）」にてご確認ください。</a:t>
            </a:r>
            <a:endParaRPr lang="en-US" altLang="ja-JP" sz="1100" dirty="0"/>
          </a:p>
        </p:txBody>
      </p:sp>
      <p:sp>
        <p:nvSpPr>
          <p:cNvPr id="11" name="テキスト ボックス 10"/>
          <p:cNvSpPr txBox="1"/>
          <p:nvPr/>
        </p:nvSpPr>
        <p:spPr>
          <a:xfrm>
            <a:off x="524156" y="9262056"/>
            <a:ext cx="7117654" cy="769441"/>
          </a:xfrm>
          <a:prstGeom prst="rect">
            <a:avLst/>
          </a:prstGeom>
          <a:noFill/>
        </p:spPr>
        <p:txBody>
          <a:bodyPr wrap="square" rtlCol="0">
            <a:spAutoFit/>
          </a:bodyPr>
          <a:lstStyle/>
          <a:p>
            <a:r>
              <a:rPr lang="ja-JP" altLang="en-US" sz="1100" dirty="0"/>
              <a:t>・日本作業療法士協会、日本言語聴覚士協会それぞれの生涯学習ポイント認定の研修会となります。</a:t>
            </a:r>
            <a:endParaRPr lang="en-US" altLang="ja-JP" sz="1100" dirty="0"/>
          </a:p>
          <a:p>
            <a:r>
              <a:rPr lang="ja-JP" altLang="en-US" sz="1100" dirty="0"/>
              <a:t>・日本理学療法士協会のポイント認定は、新制度導入により</a:t>
            </a:r>
            <a:r>
              <a:rPr lang="en-US" altLang="ja-JP" sz="1100" dirty="0"/>
              <a:t>2022</a:t>
            </a:r>
            <a:r>
              <a:rPr lang="ja-JP" altLang="en-US" sz="1100" dirty="0"/>
              <a:t>年</a:t>
            </a:r>
            <a:r>
              <a:rPr lang="en-US" altLang="ja-JP" sz="1100" dirty="0"/>
              <a:t>1</a:t>
            </a:r>
            <a:r>
              <a:rPr lang="ja-JP" altLang="en-US" sz="1100" dirty="0"/>
              <a:t>月から申請不可となりました。</a:t>
            </a:r>
            <a:endParaRPr lang="en-US" altLang="ja-JP" sz="1100" dirty="0"/>
          </a:p>
          <a:p>
            <a:r>
              <a:rPr lang="ja-JP" altLang="en-US" sz="1100" dirty="0"/>
              <a:t>・言語聴覚士の方には参加証明書を後日送付します（全国協会会員のみ）。</a:t>
            </a:r>
            <a:endParaRPr lang="en-US" altLang="ja-JP" sz="1100" dirty="0"/>
          </a:p>
          <a:p>
            <a:r>
              <a:rPr lang="ja-JP" altLang="en-US" sz="1100" dirty="0"/>
              <a:t>・部分聴講者はポイント認定は対象外です。</a:t>
            </a:r>
            <a:endParaRPr lang="en-US" altLang="ja-JP" sz="1100" dirty="0"/>
          </a:p>
        </p:txBody>
      </p:sp>
      <p:sp>
        <p:nvSpPr>
          <p:cNvPr id="10" name="テキスト ボックス 9"/>
          <p:cNvSpPr txBox="1"/>
          <p:nvPr/>
        </p:nvSpPr>
        <p:spPr>
          <a:xfrm>
            <a:off x="267628" y="7083741"/>
            <a:ext cx="1782667" cy="276999"/>
          </a:xfrm>
          <a:prstGeom prst="rect">
            <a:avLst/>
          </a:prstGeom>
          <a:noFill/>
        </p:spPr>
        <p:txBody>
          <a:bodyPr wrap="none" rtlCol="0">
            <a:spAutoFit/>
          </a:bodyPr>
          <a:lstStyle/>
          <a:p>
            <a:r>
              <a:rPr lang="ja-JP" altLang="en-US" sz="1200" dirty="0"/>
              <a:t>◆</a:t>
            </a:r>
            <a:r>
              <a:rPr lang="en-US" altLang="ja-JP" sz="1200" dirty="0"/>
              <a:t>ZOOM</a:t>
            </a:r>
            <a:r>
              <a:rPr lang="ja-JP" altLang="en-US" sz="1200" dirty="0"/>
              <a:t>視聴にあたって </a:t>
            </a:r>
            <a:endParaRPr kumimoji="1" lang="ja-JP" altLang="en-US" sz="1200" dirty="0"/>
          </a:p>
        </p:txBody>
      </p:sp>
      <p:sp>
        <p:nvSpPr>
          <p:cNvPr id="12" name="テキスト ボックス 11"/>
          <p:cNvSpPr txBox="1"/>
          <p:nvPr/>
        </p:nvSpPr>
        <p:spPr>
          <a:xfrm>
            <a:off x="524156" y="7359122"/>
            <a:ext cx="6928500" cy="769441"/>
          </a:xfrm>
          <a:prstGeom prst="rect">
            <a:avLst/>
          </a:prstGeom>
          <a:noFill/>
        </p:spPr>
        <p:txBody>
          <a:bodyPr wrap="none" rtlCol="0">
            <a:spAutoFit/>
          </a:bodyPr>
          <a:lstStyle/>
          <a:p>
            <a:r>
              <a:rPr lang="ja-JP" altLang="en-US" sz="1100" dirty="0"/>
              <a:t>・受講当日までに</a:t>
            </a:r>
            <a:r>
              <a:rPr lang="en-US" altLang="ja-JP" sz="1100" dirty="0"/>
              <a:t>ZOOM</a:t>
            </a:r>
            <a:r>
              <a:rPr lang="ja-JP" altLang="en-US" sz="1100" dirty="0"/>
              <a:t>アプリが必要となりますので、ダウンロードをお願いします。</a:t>
            </a:r>
            <a:endParaRPr lang="en-US" altLang="ja-JP" sz="1100" dirty="0"/>
          </a:p>
          <a:p>
            <a:r>
              <a:rPr lang="ja-JP" altLang="en-US" sz="1100" dirty="0"/>
              <a:t>・また、参加者の氏名は、主催者側から名前の照合ができるように「氏名（カタカナ表記）」へ変更をお願いします。</a:t>
            </a:r>
            <a:endParaRPr lang="en-US" altLang="ja-JP" sz="1100" dirty="0"/>
          </a:p>
          <a:p>
            <a:r>
              <a:rPr lang="ja-JP" altLang="en-US" sz="1100" dirty="0"/>
              <a:t>・研修内容の録画・録音は禁止です。</a:t>
            </a:r>
            <a:endParaRPr lang="en-US" altLang="ja-JP" sz="1100" dirty="0"/>
          </a:p>
          <a:p>
            <a:r>
              <a:rPr lang="ja-JP" altLang="en-US" sz="1100" dirty="0"/>
              <a:t>・資料の無断転載・二次使用は禁止です。</a:t>
            </a:r>
            <a:endParaRPr lang="en-US" altLang="ja-JP" sz="1100" dirty="0"/>
          </a:p>
        </p:txBody>
      </p:sp>
      <p:sp>
        <p:nvSpPr>
          <p:cNvPr id="13" name="テキスト ボックス 12">
            <a:extLst>
              <a:ext uri="{FF2B5EF4-FFF2-40B4-BE49-F238E27FC236}">
                <a16:creationId xmlns:a16="http://schemas.microsoft.com/office/drawing/2014/main" id="{C465054E-5C81-4AD3-B17E-F55B05082AC4}"/>
              </a:ext>
            </a:extLst>
          </p:cNvPr>
          <p:cNvSpPr txBox="1"/>
          <p:nvPr/>
        </p:nvSpPr>
        <p:spPr>
          <a:xfrm>
            <a:off x="267628" y="10000775"/>
            <a:ext cx="5902578" cy="276999"/>
          </a:xfrm>
          <a:prstGeom prst="rect">
            <a:avLst/>
          </a:prstGeom>
          <a:noFill/>
        </p:spPr>
        <p:txBody>
          <a:bodyPr wrap="none" rtlCol="0">
            <a:spAutoFit/>
          </a:bodyPr>
          <a:lstStyle/>
          <a:p>
            <a:r>
              <a:rPr lang="ja-JP" altLang="en-US" sz="1200" dirty="0"/>
              <a:t>◆ 「地域ケア会議推進リーダー・介護予防推進リーダー研修会」　士会指定事業について</a:t>
            </a:r>
            <a:endParaRPr kumimoji="1" lang="ja-JP" altLang="en-US" sz="1200" dirty="0"/>
          </a:p>
        </p:txBody>
      </p:sp>
      <p:sp>
        <p:nvSpPr>
          <p:cNvPr id="15" name="テキスト ボックス 14">
            <a:extLst>
              <a:ext uri="{FF2B5EF4-FFF2-40B4-BE49-F238E27FC236}">
                <a16:creationId xmlns:a16="http://schemas.microsoft.com/office/drawing/2014/main" id="{2805F904-F744-4F11-926E-F4E6CCCB79EC}"/>
              </a:ext>
            </a:extLst>
          </p:cNvPr>
          <p:cNvSpPr txBox="1"/>
          <p:nvPr/>
        </p:nvSpPr>
        <p:spPr>
          <a:xfrm>
            <a:off x="524156" y="10146332"/>
            <a:ext cx="6354668" cy="369332"/>
          </a:xfrm>
          <a:prstGeom prst="rect">
            <a:avLst/>
          </a:prstGeom>
          <a:noFill/>
        </p:spPr>
        <p:txBody>
          <a:bodyPr wrap="square" rtlCol="0">
            <a:spAutoFit/>
          </a:bodyPr>
          <a:lstStyle/>
          <a:p>
            <a:r>
              <a:rPr lang="ja-JP" altLang="en-US" sz="1100" dirty="0"/>
              <a:t>理学療法士の方は士会指定事業として指定されております</a:t>
            </a:r>
            <a:r>
              <a:rPr lang="ja-JP" altLang="en-US" sz="1800" dirty="0"/>
              <a:t>　</a:t>
            </a:r>
            <a:endParaRPr lang="en-US" altLang="ja-JP" sz="1100" dirty="0"/>
          </a:p>
        </p:txBody>
      </p:sp>
    </p:spTree>
    <p:extLst>
      <p:ext uri="{BB962C8B-B14F-4D97-AF65-F5344CB8AC3E}">
        <p14:creationId xmlns:p14="http://schemas.microsoft.com/office/powerpoint/2010/main" val="16860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4217</TotalTime>
  <Words>903</Words>
  <Application>Microsoft Office PowerPoint</Application>
  <PresentationFormat>ユーザー設定</PresentationFormat>
  <Paragraphs>103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reha-c</dc:creator>
  <cp:lastModifiedBy>yoshie kosaka</cp:lastModifiedBy>
  <cp:revision>192</cp:revision>
  <cp:lastPrinted>2020-10-23T06:19:13Z</cp:lastPrinted>
  <dcterms:created xsi:type="dcterms:W3CDTF">2013-08-08T01:25:55Z</dcterms:created>
  <dcterms:modified xsi:type="dcterms:W3CDTF">2023-11-30T11:55:58Z</dcterms:modified>
</cp:coreProperties>
</file>