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
  </p:notesMasterIdLst>
  <p:sldIdLst>
    <p:sldId id="271" r:id="rId2"/>
    <p:sldId id="272" r:id="rId3"/>
  </p:sldIdLst>
  <p:sldSz cx="7775575" cy="10907713"/>
  <p:notesSz cx="6794500" cy="9925050"/>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B1C"/>
    <a:srgbClr val="8DC21F"/>
    <a:srgbClr val="0000FF"/>
    <a:srgbClr val="9EABB4"/>
    <a:srgbClr val="01B2B6"/>
    <a:srgbClr val="0089D1"/>
    <a:srgbClr val="FF3B77"/>
    <a:srgbClr val="141414"/>
    <a:srgbClr val="AA8755"/>
    <a:srgbClr val="DDBB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45" autoAdjust="0"/>
    <p:restoredTop sz="86455" autoAdjust="0"/>
  </p:normalViewPr>
  <p:slideViewPr>
    <p:cSldViewPr snapToGrid="0">
      <p:cViewPr varScale="1">
        <p:scale>
          <a:sx n="60" d="100"/>
          <a:sy n="60" d="100"/>
        </p:scale>
        <p:origin x="3096" y="102"/>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4283" cy="497976"/>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6" y="0"/>
            <a:ext cx="2944283" cy="497976"/>
          </a:xfrm>
          <a:prstGeom prst="rect">
            <a:avLst/>
          </a:prstGeom>
        </p:spPr>
        <p:txBody>
          <a:bodyPr vert="horz" lIns="91431" tIns="45715" rIns="91431" bIns="45715" rtlCol="0"/>
          <a:lstStyle>
            <a:lvl1pPr algn="r">
              <a:defRPr sz="1200"/>
            </a:lvl1pPr>
          </a:lstStyle>
          <a:p>
            <a:fld id="{70F99883-74AE-4A2C-81B7-5B86A08198C0}" type="datetimeFigureOut">
              <a:rPr kumimoji="1" lang="ja-JP" altLang="en-US" smtClean="0"/>
              <a:pPr/>
              <a:t>2025/9/28</a:t>
            </a:fld>
            <a:endParaRPr kumimoji="1" lang="ja-JP" altLang="en-US"/>
          </a:p>
        </p:txBody>
      </p:sp>
      <p:sp>
        <p:nvSpPr>
          <p:cNvPr id="4" name="スライド イメージ プレースホルダー 3"/>
          <p:cNvSpPr>
            <a:spLocks noGrp="1" noRot="1" noChangeAspect="1"/>
          </p:cNvSpPr>
          <p:nvPr>
            <p:ph type="sldImg" idx="2"/>
          </p:nvPr>
        </p:nvSpPr>
        <p:spPr>
          <a:xfrm>
            <a:off x="2203450" y="1239838"/>
            <a:ext cx="2387600" cy="3351212"/>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450" y="4776431"/>
            <a:ext cx="5435600" cy="3907988"/>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7077"/>
            <a:ext cx="2944283" cy="49797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6" y="9427077"/>
            <a:ext cx="2944283" cy="497975"/>
          </a:xfrm>
          <a:prstGeom prst="rect">
            <a:avLst/>
          </a:prstGeom>
        </p:spPr>
        <p:txBody>
          <a:bodyPr vert="horz" lIns="91431" tIns="45715" rIns="91431" bIns="45715" rtlCol="0" anchor="b"/>
          <a:lstStyle>
            <a:lvl1pPr algn="r">
              <a:defRPr sz="12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CD93CC5-A9B8-46A1-B8C3-70AA73E05DA2}" type="slidenum">
              <a:rPr kumimoji="1" lang="ja-JP" altLang="en-US" smtClean="0"/>
              <a:pPr/>
              <a:t>1</a:t>
            </a:fld>
            <a:endParaRPr kumimoji="1" lang="ja-JP" altLang="en-US"/>
          </a:p>
        </p:txBody>
      </p:sp>
    </p:spTree>
    <p:extLst>
      <p:ext uri="{BB962C8B-B14F-4D97-AF65-F5344CB8AC3E}">
        <p14:creationId xmlns:p14="http://schemas.microsoft.com/office/powerpoint/2010/main" val="2335113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背景パターン&#10;&#10;自動的に生成された説明">
            <a:extLst>
              <a:ext uri="{FF2B5EF4-FFF2-40B4-BE49-F238E27FC236}">
                <a16:creationId xmlns:a16="http://schemas.microsoft.com/office/drawing/2014/main" id="{2EC1E670-A921-73D2-47A6-EF807FE3C2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307"/>
            <a:ext cx="7772400" cy="4197690"/>
          </a:xfrm>
          <a:prstGeom prst="rect">
            <a:avLst/>
          </a:prstGeom>
        </p:spPr>
      </p:pic>
      <p:sp>
        <p:nvSpPr>
          <p:cNvPr id="32" name="正方形/長方形 31"/>
          <p:cNvSpPr/>
          <p:nvPr/>
        </p:nvSpPr>
        <p:spPr>
          <a:xfrm>
            <a:off x="1" y="10388942"/>
            <a:ext cx="7775574" cy="5232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368673" y="878472"/>
            <a:ext cx="7031866" cy="1446550"/>
          </a:xfrm>
          <a:prstGeom prst="rect">
            <a:avLst/>
          </a:prstGeom>
          <a:noFill/>
        </p:spPr>
        <p:txBody>
          <a:bodyPr wrap="square" rtlCol="0">
            <a:spAutoFit/>
          </a:bodyPr>
          <a:lstStyle/>
          <a:p>
            <a:pPr algn="ctr"/>
            <a:r>
              <a:rPr lang="ja-JP" altLang="en-US" sz="4400" b="1" dirty="0">
                <a:solidFill>
                  <a:srgbClr val="7CAB1C"/>
                </a:solidFill>
                <a:effectLst>
                  <a:glow rad="88900">
                    <a:schemeClr val="bg1"/>
                  </a:glow>
                </a:effectLst>
              </a:rPr>
              <a:t>市町村事業に参加協力する</a:t>
            </a:r>
            <a:endParaRPr lang="en-US" altLang="ja-JP" sz="4400" b="1" dirty="0">
              <a:solidFill>
                <a:srgbClr val="7CAB1C"/>
              </a:solidFill>
              <a:effectLst>
                <a:glow rad="88900">
                  <a:schemeClr val="bg1"/>
                </a:glow>
              </a:effectLst>
            </a:endParaRPr>
          </a:p>
          <a:p>
            <a:pPr algn="ctr"/>
            <a:r>
              <a:rPr lang="ja-JP" altLang="en-US" sz="4400" b="1" dirty="0">
                <a:solidFill>
                  <a:srgbClr val="7CAB1C"/>
                </a:solidFill>
                <a:effectLst>
                  <a:glow rad="88900">
                    <a:schemeClr val="bg1"/>
                  </a:glow>
                </a:effectLst>
              </a:rPr>
              <a:t>リハ職のステップアップ研修</a:t>
            </a:r>
            <a:endParaRPr kumimoji="1" lang="ja-JP" altLang="en-US" sz="4400" b="1" dirty="0">
              <a:solidFill>
                <a:srgbClr val="7CAB1C"/>
              </a:solidFill>
              <a:effectLst>
                <a:glow rad="88900">
                  <a:schemeClr val="bg1"/>
                </a:glow>
              </a:effectLst>
            </a:endParaRPr>
          </a:p>
        </p:txBody>
      </p:sp>
      <p:sp>
        <p:nvSpPr>
          <p:cNvPr id="28" name="角丸四角形 27"/>
          <p:cNvSpPr/>
          <p:nvPr/>
        </p:nvSpPr>
        <p:spPr>
          <a:xfrm>
            <a:off x="183597" y="132466"/>
            <a:ext cx="4192679" cy="714277"/>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HGMaruGothicMPRO" panose="020F0600000000000000" pitchFamily="34" charset="-128"/>
                <a:ea typeface="HGMaruGothicMPRO" panose="020F0600000000000000" pitchFamily="34" charset="-128"/>
              </a:rPr>
              <a:t>岡山県委託事業</a:t>
            </a:r>
            <a:endParaRPr lang="en-US" altLang="ja-JP" sz="1400" dirty="0">
              <a:solidFill>
                <a:schemeClr val="bg1"/>
              </a:solidFill>
              <a:latin typeface="HGMaruGothicMPRO" panose="020F0600000000000000" pitchFamily="34" charset="-128"/>
              <a:ea typeface="HGMaruGothicMPRO" panose="020F0600000000000000" pitchFamily="34" charset="-128"/>
            </a:endParaRPr>
          </a:p>
          <a:p>
            <a:pPr algn="ctr"/>
            <a:r>
              <a:rPr lang="ja-JP" altLang="en-US" sz="1400" dirty="0">
                <a:solidFill>
                  <a:schemeClr val="bg1"/>
                </a:solidFill>
                <a:latin typeface="HGMaruGothicMPRO" panose="020F0600000000000000" pitchFamily="34" charset="-128"/>
                <a:ea typeface="HGMaruGothicMPRO" panose="020F0600000000000000" pitchFamily="34" charset="-128"/>
              </a:rPr>
              <a:t>令和７年度岡山県地域リハビリテーション</a:t>
            </a:r>
            <a:endParaRPr lang="en-US" altLang="ja-JP" sz="1400" dirty="0">
              <a:solidFill>
                <a:schemeClr val="bg1"/>
              </a:solidFill>
              <a:latin typeface="HGMaruGothicMPRO" panose="020F0600000000000000" pitchFamily="34" charset="-128"/>
              <a:ea typeface="HGMaruGothicMPRO" panose="020F0600000000000000" pitchFamily="34" charset="-128"/>
            </a:endParaRPr>
          </a:p>
          <a:p>
            <a:pPr algn="ctr"/>
            <a:r>
              <a:rPr lang="ja-JP" altLang="en-US" sz="1400" dirty="0">
                <a:solidFill>
                  <a:schemeClr val="bg1"/>
                </a:solidFill>
                <a:latin typeface="HGMaruGothicMPRO" panose="020F0600000000000000" pitchFamily="34" charset="-128"/>
                <a:ea typeface="HGMaruGothicMPRO" panose="020F0600000000000000" pitchFamily="34" charset="-128"/>
              </a:rPr>
              <a:t>リーダー育成・広域支援事業研修会</a:t>
            </a:r>
          </a:p>
        </p:txBody>
      </p:sp>
      <p:sp>
        <p:nvSpPr>
          <p:cNvPr id="2" name="正方形/長方形 1"/>
          <p:cNvSpPr/>
          <p:nvPr/>
        </p:nvSpPr>
        <p:spPr>
          <a:xfrm>
            <a:off x="-3179" y="4066250"/>
            <a:ext cx="7775575" cy="402586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テキスト ボックス 29"/>
          <p:cNvSpPr txBox="1"/>
          <p:nvPr/>
        </p:nvSpPr>
        <p:spPr>
          <a:xfrm>
            <a:off x="305801" y="2379381"/>
            <a:ext cx="7157608" cy="1600438"/>
          </a:xfrm>
          <a:prstGeom prst="rect">
            <a:avLst/>
          </a:prstGeom>
          <a:solidFill>
            <a:schemeClr val="bg1">
              <a:alpha val="87958"/>
            </a:schemeClr>
          </a:solidFill>
        </p:spPr>
        <p:txBody>
          <a:bodyPr wrap="square" rtlCol="0">
            <a:spAutoFit/>
          </a:bodyPr>
          <a:lstStyle/>
          <a:p>
            <a:pPr lvl="0"/>
            <a:r>
              <a:rPr lang="ja-JP" altLang="en-US" sz="1400" dirty="0">
                <a:latin typeface="+mj-ea"/>
              </a:rPr>
              <a:t>　</a:t>
            </a:r>
            <a:r>
              <a:rPr lang="ja-JP" altLang="en-US" sz="1400" dirty="0">
                <a:latin typeface="HGMaruGothicMPRO" panose="020F0600000000000000" pitchFamily="34" charset="-128"/>
                <a:ea typeface="HGMaruGothicMPRO" panose="020F0600000000000000" pitchFamily="34" charset="-128"/>
              </a:rPr>
              <a:t>地域支援事業においてリハ職への派遣依頼は岡山県内でも年々増えています。本研修は２部制となっており、第</a:t>
            </a:r>
            <a:r>
              <a:rPr lang="en-US" altLang="ja-JP" sz="1400" dirty="0">
                <a:latin typeface="HGMaruGothicMPRO" panose="020F0600000000000000" pitchFamily="34" charset="-128"/>
                <a:ea typeface="HGMaruGothicMPRO" panose="020F0600000000000000" pitchFamily="34" charset="-128"/>
              </a:rPr>
              <a:t>1</a:t>
            </a:r>
            <a:r>
              <a:rPr lang="ja-JP" altLang="en-US" sz="1400" dirty="0">
                <a:latin typeface="HGMaruGothicMPRO" panose="020F0600000000000000" pitchFamily="34" charset="-128"/>
                <a:ea typeface="HGMaruGothicMPRO" panose="020F0600000000000000" pitchFamily="34" charset="-128"/>
              </a:rPr>
              <a:t>部では特別講師に</a:t>
            </a:r>
            <a:r>
              <a:rPr lang="en-US" altLang="ja-JP" sz="1400" dirty="0">
                <a:latin typeface="HGMaruGothicMPRO" panose="020F0600000000000000" pitchFamily="34" charset="-128"/>
                <a:ea typeface="HGMaruGothicMPRO" panose="020F0600000000000000" pitchFamily="34" charset="-128"/>
              </a:rPr>
              <a:t>JMAR</a:t>
            </a:r>
            <a:r>
              <a:rPr lang="ja-JP" altLang="en-US" sz="1400" dirty="0">
                <a:latin typeface="HGMaruGothicMPRO" panose="020F0600000000000000" pitchFamily="34" charset="-128"/>
                <a:ea typeface="HGMaruGothicMPRO" panose="020F0600000000000000" pitchFamily="34" charset="-128"/>
              </a:rPr>
              <a:t>から服部真治先生をお招きします。地域共生社会や包括ケアシステムの理解を深め、より広い視点から市町村支援に関われるようになることを目的としています。第２部は、各ブロックの軸となり市町村支援を担うリハ専門職のリーダーの資質について学べる内容となっています。</a:t>
            </a:r>
            <a:endParaRPr lang="en-US" altLang="ja-JP" sz="1400" dirty="0">
              <a:latin typeface="HGMaruGothicMPRO" panose="020F0600000000000000" pitchFamily="34" charset="-128"/>
              <a:ea typeface="HGMaruGothicMPRO" panose="020F0600000000000000" pitchFamily="34" charset="-128"/>
            </a:endParaRPr>
          </a:p>
          <a:p>
            <a:pPr lvl="0"/>
            <a:r>
              <a:rPr lang="ja-JP" altLang="en-US" sz="1400" dirty="0">
                <a:latin typeface="HGMaruGothicMPRO" panose="020F0600000000000000" pitchFamily="34" charset="-128"/>
                <a:ea typeface="HGMaruGothicMPRO" panose="020F0600000000000000" pitchFamily="34" charset="-128"/>
              </a:rPr>
              <a:t>ハイブリッド開催のため、ご来場が難しい方もぜひご参加ください。</a:t>
            </a:r>
            <a:endParaRPr lang="en-US" altLang="ja-JP" sz="1400" dirty="0">
              <a:latin typeface="HGMaruGothicMPRO" panose="020F0600000000000000" pitchFamily="34" charset="-128"/>
              <a:ea typeface="HGMaruGothicMPRO" panose="020F0600000000000000" pitchFamily="34" charset="-128"/>
            </a:endParaRPr>
          </a:p>
          <a:p>
            <a:pPr lvl="0"/>
            <a:r>
              <a:rPr lang="ja-JP" altLang="en-US" sz="1400" dirty="0">
                <a:latin typeface="HGMaruGothicMPRO" panose="020F0600000000000000" pitchFamily="34" charset="-128"/>
                <a:ea typeface="HGMaruGothicMPRO" panose="020F0600000000000000" pitchFamily="34" charset="-128"/>
              </a:rPr>
              <a:t>新たな視点で今後も</a:t>
            </a:r>
            <a:r>
              <a:rPr lang="zh-TW" altLang="en-US" sz="1400" dirty="0">
                <a:latin typeface="HGMaruGothicMPRO" panose="020F0600000000000000" pitchFamily="34" charset="-128"/>
                <a:ea typeface="HGMaruGothicMPRO" panose="020F0600000000000000" pitchFamily="34" charset="-128"/>
              </a:rPr>
              <a:t>地域支援事業</a:t>
            </a:r>
            <a:r>
              <a:rPr lang="ja-JP" altLang="en-US" sz="1400" dirty="0">
                <a:latin typeface="HGMaruGothicMPRO" panose="020F0600000000000000" pitchFamily="34" charset="-128"/>
                <a:ea typeface="HGMaruGothicMPRO" panose="020F0600000000000000" pitchFamily="34" charset="-128"/>
              </a:rPr>
              <a:t>へのご協力をお願いいたします。</a:t>
            </a:r>
            <a:r>
              <a:rPr lang="ja-JP" altLang="en-US" sz="1400" dirty="0">
                <a:latin typeface="+mj-ea"/>
              </a:rPr>
              <a:t>　　　　　　　　　　　　　　　　　　　　　　　　　　　　　　　　　</a:t>
            </a:r>
            <a:r>
              <a:rPr lang="ja-JP" altLang="en-US" sz="1000" dirty="0">
                <a:latin typeface="+mj-ea"/>
              </a:rPr>
              <a:t>　</a:t>
            </a:r>
          </a:p>
        </p:txBody>
      </p:sp>
      <p:sp>
        <p:nvSpPr>
          <p:cNvPr id="45" name="テキスト ボックス 44"/>
          <p:cNvSpPr txBox="1"/>
          <p:nvPr/>
        </p:nvSpPr>
        <p:spPr>
          <a:xfrm>
            <a:off x="1293728" y="4257000"/>
            <a:ext cx="6186309" cy="605294"/>
          </a:xfrm>
          <a:prstGeom prst="rect">
            <a:avLst/>
          </a:prstGeom>
          <a:noFill/>
        </p:spPr>
        <p:txBody>
          <a:bodyPr wrap="none" rtlCol="0">
            <a:spAutoFit/>
          </a:bodyPr>
          <a:lstStyle/>
          <a:p>
            <a:pPr>
              <a:lnSpc>
                <a:spcPts val="2000"/>
              </a:lnSpc>
            </a:pPr>
            <a:r>
              <a:rPr lang="ja-JP" altLang="en-US" sz="1800" dirty="0">
                <a:latin typeface="HGMaruGothicMPRO" panose="020F0600000000000000" pitchFamily="34" charset="-128"/>
                <a:ea typeface="HGMaruGothicMPRO" panose="020F0600000000000000" pitchFamily="34" charset="-128"/>
              </a:rPr>
              <a:t>令和</a:t>
            </a:r>
            <a:r>
              <a:rPr lang="en-US" altLang="ja-JP" sz="1800" dirty="0">
                <a:latin typeface="HGMaruGothicMPRO" panose="020F0600000000000000" pitchFamily="34" charset="-128"/>
                <a:ea typeface="HGMaruGothicMPRO" panose="020F0600000000000000" pitchFamily="34" charset="-128"/>
              </a:rPr>
              <a:t>7 </a:t>
            </a:r>
            <a:r>
              <a:rPr kumimoji="1" lang="ja-JP" altLang="en-US" sz="1800" dirty="0">
                <a:latin typeface="HGMaruGothicMPRO" panose="020F0600000000000000" pitchFamily="34" charset="-128"/>
                <a:ea typeface="HGMaruGothicMPRO" panose="020F0600000000000000" pitchFamily="34" charset="-128"/>
              </a:rPr>
              <a:t>年 </a:t>
            </a:r>
            <a:r>
              <a:rPr lang="ja-JP" altLang="en-US" sz="1800" dirty="0">
                <a:latin typeface="HGMaruGothicMPRO" panose="020F0600000000000000" pitchFamily="34" charset="-128"/>
                <a:ea typeface="HGMaruGothicMPRO" panose="020F0600000000000000" pitchFamily="34" charset="-128"/>
              </a:rPr>
              <a:t> </a:t>
            </a:r>
            <a:r>
              <a:rPr kumimoji="1" lang="en-US" altLang="ja-JP" sz="2800" b="1" dirty="0">
                <a:latin typeface="HGMaruGothicMPRO" panose="020F0600000000000000" pitchFamily="34" charset="-128"/>
                <a:ea typeface="HGMaruGothicMPRO" panose="020F0600000000000000" pitchFamily="34" charset="-128"/>
              </a:rPr>
              <a:t>11 </a:t>
            </a:r>
            <a:r>
              <a:rPr lang="ja-JP" altLang="en-US" sz="1800" dirty="0">
                <a:latin typeface="HGMaruGothicMPRO" panose="020F0600000000000000" pitchFamily="34" charset="-128"/>
                <a:ea typeface="HGMaruGothicMPRO" panose="020F0600000000000000" pitchFamily="34" charset="-128"/>
              </a:rPr>
              <a:t> </a:t>
            </a:r>
            <a:r>
              <a:rPr kumimoji="1" lang="ja-JP" altLang="en-US" sz="1800" dirty="0">
                <a:latin typeface="HGMaruGothicMPRO" panose="020F0600000000000000" pitchFamily="34" charset="-128"/>
                <a:ea typeface="HGMaruGothicMPRO" panose="020F0600000000000000" pitchFamily="34" charset="-128"/>
              </a:rPr>
              <a:t>月  </a:t>
            </a:r>
            <a:r>
              <a:rPr kumimoji="1" lang="en-US" altLang="ja-JP" sz="2800" b="1" dirty="0">
                <a:latin typeface="HGMaruGothicMPRO" panose="020F0600000000000000" pitchFamily="34" charset="-128"/>
                <a:ea typeface="HGMaruGothicMPRO" panose="020F0600000000000000" pitchFamily="34" charset="-128"/>
              </a:rPr>
              <a:t>30 </a:t>
            </a:r>
            <a:r>
              <a:rPr lang="ja-JP" altLang="en-US" sz="1800" dirty="0">
                <a:latin typeface="HGMaruGothicMPRO" panose="020F0600000000000000" pitchFamily="34" charset="-128"/>
                <a:ea typeface="HGMaruGothicMPRO" panose="020F0600000000000000" pitchFamily="34" charset="-128"/>
              </a:rPr>
              <a:t> </a:t>
            </a:r>
            <a:r>
              <a:rPr kumimoji="1" lang="ja-JP" altLang="en-US" sz="1800" dirty="0">
                <a:latin typeface="HGMaruGothicMPRO" panose="020F0600000000000000" pitchFamily="34" charset="-128"/>
                <a:ea typeface="HGMaruGothicMPRO" panose="020F0600000000000000" pitchFamily="34" charset="-128"/>
              </a:rPr>
              <a:t>日 </a:t>
            </a:r>
            <a:r>
              <a:rPr lang="ja-JP" altLang="en-US" sz="1800" dirty="0">
                <a:latin typeface="HGMaruGothicMPRO" panose="020F0600000000000000" pitchFamily="34" charset="-128"/>
                <a:ea typeface="HGMaruGothicMPRO" panose="020F0600000000000000" pitchFamily="34" charset="-128"/>
              </a:rPr>
              <a:t>（</a:t>
            </a:r>
            <a:r>
              <a:rPr lang="ja-JP" altLang="en-US" sz="1800" b="1" dirty="0">
                <a:latin typeface="HGMaruGothicMPRO" panose="020F0600000000000000" pitchFamily="34" charset="-128"/>
                <a:ea typeface="HGMaruGothicMPRO" panose="020F0600000000000000" pitchFamily="34" charset="-128"/>
              </a:rPr>
              <a:t>日</a:t>
            </a:r>
            <a:r>
              <a:rPr lang="ja-JP" altLang="en-US" sz="1800" dirty="0">
                <a:latin typeface="HGMaruGothicMPRO" panose="020F0600000000000000" pitchFamily="34" charset="-128"/>
                <a:ea typeface="HGMaruGothicMPRO" panose="020F0600000000000000" pitchFamily="34" charset="-128"/>
              </a:rPr>
              <a:t>）</a:t>
            </a:r>
            <a:r>
              <a:rPr lang="en-US" altLang="ja-JP" sz="1800" b="1" dirty="0">
                <a:latin typeface="HGMaruGothicMPRO" panose="020F0600000000000000" pitchFamily="34" charset="-128"/>
                <a:ea typeface="HGMaruGothicMPRO" panose="020F0600000000000000" pitchFamily="34" charset="-128"/>
              </a:rPr>
              <a:t>9:00</a:t>
            </a:r>
            <a:r>
              <a:rPr lang="mr-IN" altLang="ja-JP" sz="1800" b="1" dirty="0">
                <a:latin typeface="HGMaruGothicMPRO" panose="020F0600000000000000" pitchFamily="34" charset="-128"/>
                <a:ea typeface="HGMaruGothicMPRO" panose="020F0600000000000000" pitchFamily="34" charset="-128"/>
              </a:rPr>
              <a:t>–</a:t>
            </a:r>
            <a:r>
              <a:rPr lang="en-US" altLang="ja-JP" sz="1800" b="1" dirty="0">
                <a:latin typeface="HGMaruGothicMPRO" panose="020F0600000000000000" pitchFamily="34" charset="-128"/>
                <a:ea typeface="HGMaruGothicMPRO" panose="020F0600000000000000" pitchFamily="34" charset="-128"/>
              </a:rPr>
              <a:t> 16:30 </a:t>
            </a:r>
          </a:p>
          <a:p>
            <a:pPr>
              <a:lnSpc>
                <a:spcPts val="2000"/>
              </a:lnSpc>
            </a:pPr>
            <a:r>
              <a:rPr lang="ja-JP" altLang="en-US" sz="1400" dirty="0">
                <a:latin typeface="HGMaruGothicMPRO" panose="020F0600000000000000" pitchFamily="34" charset="-128"/>
                <a:ea typeface="HGMaruGothicMPRO" panose="020F0600000000000000" pitchFamily="34" charset="-128"/>
              </a:rPr>
              <a:t>　　　　　　　　　　　　　　　　　（受付・ </a:t>
            </a:r>
            <a:r>
              <a:rPr lang="en-US" altLang="ja-JP" sz="1400" dirty="0">
                <a:latin typeface="HGMaruGothicMPRO" panose="020F0600000000000000" pitchFamily="34" charset="-128"/>
                <a:ea typeface="HGMaruGothicMPRO" panose="020F0600000000000000" pitchFamily="34" charset="-128"/>
              </a:rPr>
              <a:t>ZOOM</a:t>
            </a:r>
            <a:r>
              <a:rPr lang="ja-JP" altLang="en-US" sz="1400" dirty="0">
                <a:latin typeface="HGMaruGothicMPRO" panose="020F0600000000000000" pitchFamily="34" charset="-128"/>
                <a:ea typeface="HGMaruGothicMPRO" panose="020F0600000000000000" pitchFamily="34" charset="-128"/>
              </a:rPr>
              <a:t>入室　</a:t>
            </a:r>
            <a:r>
              <a:rPr lang="en-US" altLang="ja-JP" sz="1800" dirty="0">
                <a:latin typeface="HGMaruGothicMPRO" panose="020F0600000000000000" pitchFamily="34" charset="-128"/>
                <a:ea typeface="HGMaruGothicMPRO" panose="020F0600000000000000" pitchFamily="34" charset="-128"/>
              </a:rPr>
              <a:t>8:45</a:t>
            </a:r>
            <a:r>
              <a:rPr lang="ja-JP" altLang="en-US" sz="1400" dirty="0">
                <a:latin typeface="HGMaruGothicMPRO" panose="020F0600000000000000" pitchFamily="34" charset="-128"/>
                <a:ea typeface="HGMaruGothicMPRO" panose="020F0600000000000000" pitchFamily="34" charset="-128"/>
              </a:rPr>
              <a:t>～）</a:t>
            </a:r>
            <a:endParaRPr kumimoji="1" lang="ja-JP" altLang="en-US" sz="1400" dirty="0">
              <a:latin typeface="HGMaruGothicMPRO" panose="020F0600000000000000" pitchFamily="34" charset="-128"/>
              <a:ea typeface="HGMaruGothicMPRO" panose="020F0600000000000000" pitchFamily="34" charset="-128"/>
            </a:endParaRPr>
          </a:p>
        </p:txBody>
      </p:sp>
      <p:sp>
        <p:nvSpPr>
          <p:cNvPr id="46" name="角丸四角形 45"/>
          <p:cNvSpPr/>
          <p:nvPr/>
        </p:nvSpPr>
        <p:spPr>
          <a:xfrm>
            <a:off x="183597" y="4210014"/>
            <a:ext cx="1116776" cy="365581"/>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日時</a:t>
            </a:r>
          </a:p>
        </p:txBody>
      </p:sp>
      <p:sp>
        <p:nvSpPr>
          <p:cNvPr id="47" name="角丸四角形 46"/>
          <p:cNvSpPr/>
          <p:nvPr/>
        </p:nvSpPr>
        <p:spPr>
          <a:xfrm>
            <a:off x="183597" y="4943544"/>
            <a:ext cx="1116776" cy="365581"/>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会場</a:t>
            </a:r>
          </a:p>
        </p:txBody>
      </p:sp>
      <p:sp>
        <p:nvSpPr>
          <p:cNvPr id="57" name="角丸四角形 56"/>
          <p:cNvSpPr/>
          <p:nvPr/>
        </p:nvSpPr>
        <p:spPr>
          <a:xfrm>
            <a:off x="183597" y="5711467"/>
            <a:ext cx="1116776" cy="365581"/>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対象</a:t>
            </a:r>
          </a:p>
        </p:txBody>
      </p:sp>
      <p:sp>
        <p:nvSpPr>
          <p:cNvPr id="58" name="テキスト ボックス 57"/>
          <p:cNvSpPr txBox="1"/>
          <p:nvPr/>
        </p:nvSpPr>
        <p:spPr>
          <a:xfrm>
            <a:off x="1293728" y="4892274"/>
            <a:ext cx="6587060" cy="646331"/>
          </a:xfrm>
          <a:prstGeom prst="rect">
            <a:avLst/>
          </a:prstGeom>
          <a:noFill/>
        </p:spPr>
        <p:txBody>
          <a:bodyPr wrap="none" rtlCol="0">
            <a:spAutoFit/>
          </a:bodyPr>
          <a:lstStyle/>
          <a:p>
            <a:r>
              <a:rPr lang="ja-JP" altLang="en-US" sz="1800" b="1" dirty="0">
                <a:latin typeface="HGMaruGothicMPRO" panose="020F0600000000000000" pitchFamily="34" charset="-128"/>
                <a:ea typeface="HGMaruGothicMPRO" panose="020F0600000000000000" pitchFamily="34" charset="-128"/>
              </a:rPr>
              <a:t>倉敷平成病院　救急棟</a:t>
            </a:r>
            <a:r>
              <a:rPr lang="en-US" altLang="ja-JP" sz="1800" b="1" dirty="0">
                <a:latin typeface="HGMaruGothicMPRO" panose="020F0600000000000000" pitchFamily="34" charset="-128"/>
                <a:ea typeface="HGMaruGothicMPRO" panose="020F0600000000000000" pitchFamily="34" charset="-128"/>
              </a:rPr>
              <a:t>4</a:t>
            </a:r>
            <a:r>
              <a:rPr lang="ja-JP" altLang="en-US" sz="1800" b="1" dirty="0">
                <a:latin typeface="HGMaruGothicMPRO" panose="020F0600000000000000" pitchFamily="34" charset="-128"/>
                <a:ea typeface="HGMaruGothicMPRO" panose="020F0600000000000000" pitchFamily="34" charset="-128"/>
              </a:rPr>
              <a:t>階　会議室</a:t>
            </a:r>
            <a:r>
              <a:rPr lang="ja-JP" altLang="en-US" sz="1300" dirty="0">
                <a:latin typeface="HGMaruGothicMPRO" panose="020F0600000000000000" pitchFamily="34" charset="-128"/>
                <a:ea typeface="HGMaruGothicMPRO" panose="020F0600000000000000" pitchFamily="34" charset="-128"/>
              </a:rPr>
              <a:t>（</a:t>
            </a:r>
            <a:r>
              <a:rPr lang="zh-TW" altLang="en-US" sz="1300" dirty="0">
                <a:latin typeface="HGMaruGothicMPRO" panose="020F0600000000000000" pitchFamily="34" charset="-128"/>
                <a:ea typeface="HGMaruGothicMPRO" panose="020F0600000000000000" pitchFamily="34" charset="-128"/>
              </a:rPr>
              <a:t>岡山県倉敷市老松町</a:t>
            </a:r>
            <a:r>
              <a:rPr lang="en-US" altLang="zh-TW" sz="1300" dirty="0">
                <a:latin typeface="HGMaruGothicMPRO" panose="020F0600000000000000" pitchFamily="34" charset="-128"/>
                <a:ea typeface="HGMaruGothicMPRO" panose="020F0600000000000000" pitchFamily="34" charset="-128"/>
              </a:rPr>
              <a:t>4</a:t>
            </a:r>
            <a:r>
              <a:rPr lang="zh-TW" altLang="en-US" sz="1300" dirty="0">
                <a:latin typeface="HGMaruGothicMPRO" panose="020F0600000000000000" pitchFamily="34" charset="-128"/>
                <a:ea typeface="HGMaruGothicMPRO" panose="020F0600000000000000" pitchFamily="34" charset="-128"/>
              </a:rPr>
              <a:t>丁目</a:t>
            </a:r>
            <a:r>
              <a:rPr lang="en-US" altLang="zh-TW" sz="1300" dirty="0">
                <a:latin typeface="HGMaruGothicMPRO" panose="020F0600000000000000" pitchFamily="34" charset="-128"/>
                <a:ea typeface="HGMaruGothicMPRO" panose="020F0600000000000000" pitchFamily="34" charset="-128"/>
              </a:rPr>
              <a:t>3-38</a:t>
            </a:r>
            <a:r>
              <a:rPr lang="ja-JP" altLang="en-US" sz="1300" dirty="0">
                <a:latin typeface="HGMaruGothicMPRO" panose="020F0600000000000000" pitchFamily="34" charset="-128"/>
                <a:ea typeface="HGMaruGothicMPRO" panose="020F0600000000000000" pitchFamily="34" charset="-128"/>
              </a:rPr>
              <a:t>）</a:t>
            </a:r>
            <a:endParaRPr lang="en-US" altLang="ja-JP" sz="1300" dirty="0">
              <a:latin typeface="HGMaruGothicMPRO" panose="020F0600000000000000" pitchFamily="34" charset="-128"/>
              <a:ea typeface="HGMaruGothicMPRO" panose="020F0600000000000000" pitchFamily="34" charset="-128"/>
            </a:endParaRPr>
          </a:p>
          <a:p>
            <a:r>
              <a:rPr lang="ja-JP" altLang="en-US" sz="1800" dirty="0">
                <a:latin typeface="HGMaruGothicMPRO" panose="020F0600000000000000" pitchFamily="34" charset="-128"/>
                <a:ea typeface="HGMaruGothicMPRO" panose="020F0600000000000000" pitchFamily="34" charset="-128"/>
              </a:rPr>
              <a:t>参加費無料　　対面・オンラインのハイブリッド開催　</a:t>
            </a:r>
            <a:endParaRPr kumimoji="1" lang="ja-JP" altLang="en-US" sz="1400" dirty="0">
              <a:latin typeface="HGMaruGothicMPRO" panose="020F0600000000000000" pitchFamily="34" charset="-128"/>
              <a:ea typeface="HGMaruGothicMPRO" panose="020F0600000000000000" pitchFamily="34" charset="-128"/>
            </a:endParaRPr>
          </a:p>
        </p:txBody>
      </p:sp>
      <p:sp>
        <p:nvSpPr>
          <p:cNvPr id="59" name="テキスト ボックス 58"/>
          <p:cNvSpPr txBox="1"/>
          <p:nvPr/>
        </p:nvSpPr>
        <p:spPr>
          <a:xfrm>
            <a:off x="1250572" y="6788742"/>
            <a:ext cx="5268067" cy="523220"/>
          </a:xfrm>
          <a:prstGeom prst="rect">
            <a:avLst/>
          </a:prstGeom>
          <a:noFill/>
        </p:spPr>
        <p:txBody>
          <a:bodyPr wrap="square" rtlCol="0">
            <a:spAutoFit/>
          </a:bodyPr>
          <a:lstStyle/>
          <a:p>
            <a:r>
              <a:rPr lang="ja-JP" altLang="en-US" sz="2800" b="1" dirty="0">
                <a:latin typeface="HGMaruGothicMPRO" panose="020F0600000000000000" pitchFamily="34" charset="-128"/>
                <a:ea typeface="HGMaruGothicMPRO" panose="020F0600000000000000" pitchFamily="34" charset="-128"/>
              </a:rPr>
              <a:t>　</a:t>
            </a:r>
            <a:r>
              <a:rPr lang="en-US" altLang="ja-JP" sz="2800" b="1" dirty="0">
                <a:latin typeface="HGMaruGothicMPRO" panose="020F0600000000000000" pitchFamily="34" charset="-128"/>
                <a:ea typeface="HGMaruGothicMPRO" panose="020F0600000000000000" pitchFamily="34" charset="-128"/>
              </a:rPr>
              <a:t>30</a:t>
            </a:r>
            <a:r>
              <a:rPr lang="ja-JP" altLang="en-US" sz="1800" dirty="0">
                <a:latin typeface="HGMaruGothicMPRO" panose="020F0600000000000000" pitchFamily="34" charset="-128"/>
                <a:ea typeface="HGMaruGothicMPRO" panose="020F0600000000000000" pitchFamily="34" charset="-128"/>
              </a:rPr>
              <a:t>　名　</a:t>
            </a:r>
            <a:r>
              <a:rPr lang="ja-JP" altLang="en-US" sz="1300" dirty="0">
                <a:latin typeface="HGMaruGothicMPRO" panose="020F0600000000000000" pitchFamily="34" charset="-128"/>
                <a:ea typeface="HGMaruGothicMPRO" panose="020F0600000000000000" pitchFamily="34" charset="-128"/>
              </a:rPr>
              <a:t>（必ず事前の申込みをお願いいたします）</a:t>
            </a:r>
            <a:endParaRPr kumimoji="1" lang="ja-JP" altLang="en-US" sz="1300" dirty="0">
              <a:latin typeface="HGMaruGothicMPRO" panose="020F0600000000000000" pitchFamily="34" charset="-128"/>
              <a:ea typeface="HGMaruGothicMPRO" panose="020F0600000000000000" pitchFamily="34" charset="-128"/>
            </a:endParaRPr>
          </a:p>
        </p:txBody>
      </p:sp>
      <p:sp>
        <p:nvSpPr>
          <p:cNvPr id="64" name="テキスト ボックス 63"/>
          <p:cNvSpPr txBox="1"/>
          <p:nvPr/>
        </p:nvSpPr>
        <p:spPr>
          <a:xfrm>
            <a:off x="242931" y="10266351"/>
            <a:ext cx="7283351" cy="584775"/>
          </a:xfrm>
          <a:prstGeom prst="rect">
            <a:avLst/>
          </a:prstGeom>
          <a:noFill/>
        </p:spPr>
        <p:txBody>
          <a:bodyPr wrap="square" rtlCol="0">
            <a:spAutoFit/>
          </a:bodyPr>
          <a:lstStyle/>
          <a:p>
            <a:pPr algn="ctr"/>
            <a:r>
              <a:rPr lang="ja-JP" altLang="en-US" sz="1600" dirty="0">
                <a:solidFill>
                  <a:srgbClr val="0000FF"/>
                </a:solidFill>
                <a:latin typeface="HGMaruGothicMPRO" panose="020F0600000000000000" pitchFamily="34" charset="-128"/>
                <a:ea typeface="HGMaruGothicMPRO" panose="020F0600000000000000" pitchFamily="34" charset="-128"/>
              </a:rPr>
              <a:t>岡山県リハビリテーション専門職団体連絡会ステップアップ研修班　</a:t>
            </a:r>
            <a:endParaRPr lang="en-US" altLang="ja-JP" sz="1600" dirty="0">
              <a:solidFill>
                <a:srgbClr val="0000FF"/>
              </a:solidFill>
              <a:latin typeface="HGMaruGothicMPRO" panose="020F0600000000000000" pitchFamily="34" charset="-128"/>
              <a:ea typeface="HGMaruGothicMPRO" panose="020F0600000000000000" pitchFamily="34" charset="-128"/>
            </a:endParaRPr>
          </a:p>
          <a:p>
            <a:pPr algn="ctr"/>
            <a:r>
              <a:rPr lang="ja-JP" altLang="en-US" sz="1600" dirty="0">
                <a:solidFill>
                  <a:srgbClr val="0000FF"/>
                </a:solidFill>
                <a:latin typeface="HGMaruGothicMPRO" panose="020F0600000000000000" pitchFamily="34" charset="-128"/>
                <a:ea typeface="HGMaruGothicMPRO" panose="020F0600000000000000" pitchFamily="34" charset="-128"/>
              </a:rPr>
              <a:t>担当：寺中　雅智　　　</a:t>
            </a:r>
            <a:r>
              <a:rPr lang="en-US" altLang="ja-JP" sz="1600" dirty="0">
                <a:solidFill>
                  <a:srgbClr val="0000FF"/>
                </a:solidFill>
              </a:rPr>
              <a:t>E-mail</a:t>
            </a:r>
            <a:r>
              <a:rPr lang="ja-JP" altLang="en-US" sz="1600" dirty="0">
                <a:solidFill>
                  <a:srgbClr val="0000FF"/>
                </a:solidFill>
              </a:rPr>
              <a:t> ：</a:t>
            </a:r>
            <a:r>
              <a:rPr lang="en" altLang="ja-JP" sz="1600" dirty="0">
                <a:solidFill>
                  <a:srgbClr val="0000FF"/>
                </a:solidFill>
              </a:rPr>
              <a:t>stepupkennshuu@gmail.com</a:t>
            </a:r>
            <a:endParaRPr lang="en-US" altLang="ja-JP" sz="1600" dirty="0">
              <a:solidFill>
                <a:srgbClr val="0000FF"/>
              </a:solidFill>
            </a:endParaRPr>
          </a:p>
        </p:txBody>
      </p:sp>
      <p:sp>
        <p:nvSpPr>
          <p:cNvPr id="68" name="角丸四角形 67"/>
          <p:cNvSpPr/>
          <p:nvPr/>
        </p:nvSpPr>
        <p:spPr>
          <a:xfrm>
            <a:off x="3019089" y="10014974"/>
            <a:ext cx="1731036" cy="251790"/>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bg1"/>
                </a:solidFill>
              </a:rPr>
              <a:t>お問い合わせ</a:t>
            </a:r>
          </a:p>
        </p:txBody>
      </p:sp>
      <p:sp>
        <p:nvSpPr>
          <p:cNvPr id="22" name="角丸四角形 21"/>
          <p:cNvSpPr/>
          <p:nvPr/>
        </p:nvSpPr>
        <p:spPr>
          <a:xfrm>
            <a:off x="3019090" y="8285023"/>
            <a:ext cx="1731036" cy="251790"/>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bg1"/>
                </a:solidFill>
              </a:rPr>
              <a:t>申込み方法</a:t>
            </a:r>
          </a:p>
        </p:txBody>
      </p:sp>
      <p:sp>
        <p:nvSpPr>
          <p:cNvPr id="23" name="角丸四角形 22"/>
          <p:cNvSpPr/>
          <p:nvPr/>
        </p:nvSpPr>
        <p:spPr>
          <a:xfrm>
            <a:off x="183597" y="6898553"/>
            <a:ext cx="1116776" cy="365581"/>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定員</a:t>
            </a:r>
          </a:p>
        </p:txBody>
      </p:sp>
      <p:sp>
        <p:nvSpPr>
          <p:cNvPr id="26" name="テキスト ボックス 25"/>
          <p:cNvSpPr txBox="1"/>
          <p:nvPr/>
        </p:nvSpPr>
        <p:spPr>
          <a:xfrm>
            <a:off x="1300373" y="5679893"/>
            <a:ext cx="6469808" cy="954107"/>
          </a:xfrm>
          <a:prstGeom prst="rect">
            <a:avLst/>
          </a:prstGeom>
          <a:noFill/>
        </p:spPr>
        <p:txBody>
          <a:bodyPr wrap="square" rtlCol="0">
            <a:spAutoFit/>
          </a:bodyPr>
          <a:lstStyle/>
          <a:p>
            <a:r>
              <a:rPr kumimoji="1" lang="ja-JP" altLang="en-US" sz="1500" b="1" dirty="0">
                <a:latin typeface="HGMaruGothicMPRO" panose="020F0600000000000000" pitchFamily="34" charset="-128"/>
                <a:ea typeface="HGMaruGothicMPRO" panose="020F0600000000000000" pitchFamily="34" charset="-128"/>
              </a:rPr>
              <a:t>第</a:t>
            </a:r>
            <a:r>
              <a:rPr kumimoji="1" lang="en-US" altLang="ja-JP" sz="1500" b="1" dirty="0">
                <a:latin typeface="HGMaruGothicMPRO" panose="020F0600000000000000" pitchFamily="34" charset="-128"/>
                <a:ea typeface="HGMaruGothicMPRO" panose="020F0600000000000000" pitchFamily="34" charset="-128"/>
              </a:rPr>
              <a:t>1</a:t>
            </a:r>
            <a:r>
              <a:rPr kumimoji="1" lang="ja-JP" altLang="en-US" sz="1500" b="1" dirty="0">
                <a:latin typeface="HGMaruGothicMPRO" panose="020F0600000000000000" pitchFamily="34" charset="-128"/>
                <a:ea typeface="HGMaruGothicMPRO" panose="020F0600000000000000" pitchFamily="34" charset="-128"/>
              </a:rPr>
              <a:t>部</a:t>
            </a:r>
            <a:r>
              <a:rPr kumimoji="1" lang="ja-JP" altLang="en-US" sz="1500" dirty="0">
                <a:latin typeface="HGMaruGothicMPRO" panose="020F0600000000000000" pitchFamily="34" charset="-128"/>
                <a:ea typeface="HGMaruGothicMPRO" panose="020F0600000000000000" pitchFamily="34" charset="-128"/>
              </a:rPr>
              <a:t>：</a:t>
            </a:r>
            <a:r>
              <a:rPr kumimoji="1" lang="ja-JP" altLang="en-US" sz="1500" b="1" dirty="0">
                <a:latin typeface="HGMaruGothicMPRO" panose="020F0600000000000000" pitchFamily="34" charset="-128"/>
                <a:ea typeface="HGMaruGothicMPRO" panose="020F0600000000000000" pitchFamily="34" charset="-128"/>
              </a:rPr>
              <a:t>岡山県理学療法士会・作業療法士会・言語聴覚士会 </a:t>
            </a:r>
            <a:r>
              <a:rPr lang="ja-JP" altLang="en-US" sz="1500" b="1" dirty="0">
                <a:latin typeface="HGMaruGothicMPRO" panose="020F0600000000000000" pitchFamily="34" charset="-128"/>
                <a:ea typeface="HGMaruGothicMPRO" panose="020F0600000000000000" pitchFamily="34" charset="-128"/>
              </a:rPr>
              <a:t>各</a:t>
            </a:r>
            <a:r>
              <a:rPr kumimoji="1" lang="ja-JP" altLang="en-US" sz="1500" b="1" dirty="0">
                <a:latin typeface="HGMaruGothicMPRO" panose="020F0600000000000000" pitchFamily="34" charset="-128"/>
                <a:ea typeface="HGMaruGothicMPRO" panose="020F0600000000000000" pitchFamily="34" charset="-128"/>
              </a:rPr>
              <a:t>会員、</a:t>
            </a:r>
            <a:endParaRPr kumimoji="1" lang="en-US" altLang="ja-JP" sz="1500" b="1" dirty="0">
              <a:latin typeface="HGMaruGothicMPRO" panose="020F0600000000000000" pitchFamily="34" charset="-128"/>
              <a:ea typeface="HGMaruGothicMPRO" panose="020F0600000000000000" pitchFamily="34" charset="-128"/>
            </a:endParaRPr>
          </a:p>
          <a:p>
            <a:r>
              <a:rPr lang="en-US" altLang="ja-JP" sz="1500" b="1" dirty="0">
                <a:latin typeface="HGMaruGothicMPRO" panose="020F0600000000000000" pitchFamily="34" charset="-128"/>
                <a:ea typeface="HGMaruGothicMPRO" panose="020F0600000000000000" pitchFamily="34" charset="-128"/>
              </a:rPr>
              <a:t>        </a:t>
            </a:r>
            <a:r>
              <a:rPr lang="ja-JP" altLang="en-US" sz="1500" b="1" dirty="0">
                <a:latin typeface="HGMaruGothicMPRO" panose="020F0600000000000000" pitchFamily="34" charset="-128"/>
                <a:ea typeface="HGMaruGothicMPRO" panose="020F0600000000000000" pitchFamily="34" charset="-128"/>
              </a:rPr>
              <a:t> </a:t>
            </a:r>
            <a:r>
              <a:rPr kumimoji="1" lang="ja-JP" altLang="en-US" sz="1500" b="1" dirty="0">
                <a:latin typeface="HGMaruGothicMPRO" panose="020F0600000000000000" pitchFamily="34" charset="-128"/>
                <a:ea typeface="HGMaruGothicMPRO" panose="020F0600000000000000" pitchFamily="34" charset="-128"/>
              </a:rPr>
              <a:t>  岡山県職員・市町村職員</a:t>
            </a:r>
            <a:endParaRPr kumimoji="1" lang="en-US" altLang="ja-JP" sz="1500" b="1" dirty="0">
              <a:latin typeface="HGMaruGothicMPRO" panose="020F0600000000000000" pitchFamily="34" charset="-128"/>
              <a:ea typeface="HGMaruGothicMPRO" panose="020F0600000000000000" pitchFamily="34" charset="-128"/>
            </a:endParaRPr>
          </a:p>
          <a:p>
            <a:r>
              <a:rPr kumimoji="1" lang="ja-JP" altLang="en-US" sz="1500" b="1" dirty="0">
                <a:latin typeface="HGMaruGothicMPRO" panose="020F0600000000000000" pitchFamily="34" charset="-128"/>
                <a:ea typeface="HGMaruGothicMPRO" panose="020F0600000000000000" pitchFamily="34" charset="-128"/>
              </a:rPr>
              <a:t>第</a:t>
            </a:r>
            <a:r>
              <a:rPr kumimoji="1" lang="en-US" altLang="ja-JP" sz="1500" b="1" dirty="0">
                <a:latin typeface="HGMaruGothicMPRO" panose="020F0600000000000000" pitchFamily="34" charset="-128"/>
                <a:ea typeface="HGMaruGothicMPRO" panose="020F0600000000000000" pitchFamily="34" charset="-128"/>
              </a:rPr>
              <a:t>2</a:t>
            </a:r>
            <a:r>
              <a:rPr kumimoji="1" lang="ja-JP" altLang="en-US" sz="1500" b="1" dirty="0">
                <a:latin typeface="HGMaruGothicMPRO" panose="020F0600000000000000" pitchFamily="34" charset="-128"/>
                <a:ea typeface="HGMaruGothicMPRO" panose="020F0600000000000000" pitchFamily="34" charset="-128"/>
              </a:rPr>
              <a:t>部</a:t>
            </a:r>
            <a:r>
              <a:rPr kumimoji="1" lang="ja-JP" altLang="en-US" sz="1500" dirty="0">
                <a:latin typeface="HGMaruGothicMPRO" panose="020F0600000000000000" pitchFamily="34" charset="-128"/>
                <a:ea typeface="HGMaruGothicMPRO" panose="020F0600000000000000" pitchFamily="34" charset="-128"/>
              </a:rPr>
              <a:t>：</a:t>
            </a:r>
            <a:r>
              <a:rPr kumimoji="1" lang="ja-JP" altLang="en-US" sz="1500" b="1" dirty="0">
                <a:latin typeface="HGMaruGothicMPRO" panose="020F0600000000000000" pitchFamily="34" charset="-128"/>
                <a:ea typeface="HGMaruGothicMPRO" panose="020F0600000000000000" pitchFamily="34" charset="-128"/>
              </a:rPr>
              <a:t>スタートアップ研修修了者</a:t>
            </a:r>
            <a:endParaRPr kumimoji="1" lang="en-US" altLang="ja-JP" sz="1500" b="1" dirty="0">
              <a:latin typeface="HGMaruGothicMPRO" panose="020F0600000000000000" pitchFamily="34" charset="-128"/>
              <a:ea typeface="HGMaruGothicMPRO" panose="020F0600000000000000" pitchFamily="34" charset="-128"/>
            </a:endParaRPr>
          </a:p>
          <a:p>
            <a:r>
              <a:rPr kumimoji="1" lang="ja-JP" altLang="en-US" sz="1100" dirty="0">
                <a:latin typeface="HGMaruGothicMPRO" panose="020F0600000000000000" pitchFamily="34" charset="-128"/>
                <a:ea typeface="HGMaruGothicMPRO" panose="020F0600000000000000" pitchFamily="34" charset="-128"/>
              </a:rPr>
              <a:t>（</a:t>
            </a:r>
            <a:r>
              <a:rPr lang="ja-JP" altLang="en-US" sz="1100" dirty="0">
                <a:latin typeface="HGMaruGothicMPRO" panose="020F0600000000000000" pitchFamily="34" charset="-128"/>
                <a:ea typeface="HGMaruGothicMPRO" panose="020F0600000000000000" pitchFamily="34" charset="-128"/>
              </a:rPr>
              <a:t>岡山県リハビリテーション専門職団体連絡会主催の研修に限る、</a:t>
            </a:r>
            <a:r>
              <a:rPr kumimoji="1" lang="en-US" altLang="ja-JP" sz="1100" b="1" dirty="0">
                <a:latin typeface="HGMaruGothicMPRO" panose="020F0600000000000000" pitchFamily="34" charset="-128"/>
                <a:ea typeface="HGMaruGothicMPRO" panose="020F0600000000000000" pitchFamily="34" charset="-128"/>
              </a:rPr>
              <a:t>2019</a:t>
            </a:r>
            <a:r>
              <a:rPr kumimoji="1" lang="ja-JP" altLang="en-US" sz="1100" b="1" dirty="0">
                <a:latin typeface="HGMaruGothicMPRO" panose="020F0600000000000000" pitchFamily="34" charset="-128"/>
                <a:ea typeface="HGMaruGothicMPRO" panose="020F0600000000000000" pitchFamily="34" charset="-128"/>
              </a:rPr>
              <a:t>年度以降</a:t>
            </a:r>
            <a:r>
              <a:rPr lang="ja-JP" altLang="en-US" sz="1100" b="1" dirty="0">
                <a:latin typeface="HGMaruGothicMPRO" panose="020F0600000000000000" pitchFamily="34" charset="-128"/>
                <a:ea typeface="HGMaruGothicMPRO" panose="020F0600000000000000" pitchFamily="34" charset="-128"/>
              </a:rPr>
              <a:t>の</a:t>
            </a:r>
            <a:r>
              <a:rPr kumimoji="1" lang="ja-JP" altLang="en-US" sz="1100" b="1" dirty="0">
                <a:latin typeface="HGMaruGothicMPRO" panose="020F0600000000000000" pitchFamily="34" charset="-128"/>
                <a:ea typeface="HGMaruGothicMPRO" panose="020F0600000000000000" pitchFamily="34" charset="-128"/>
              </a:rPr>
              <a:t>受講</a:t>
            </a:r>
            <a:r>
              <a:rPr lang="ja-JP" altLang="en-US" sz="1100" b="1" dirty="0">
                <a:latin typeface="HGMaruGothicMPRO" panose="020F0600000000000000" pitchFamily="34" charset="-128"/>
                <a:ea typeface="HGMaruGothicMPRO" panose="020F0600000000000000" pitchFamily="34" charset="-128"/>
              </a:rPr>
              <a:t>修了</a:t>
            </a:r>
            <a:r>
              <a:rPr kumimoji="1" lang="ja-JP" altLang="en-US" sz="1100" dirty="0">
                <a:latin typeface="HGMaruGothicMPRO" panose="020F0600000000000000" pitchFamily="34" charset="-128"/>
                <a:ea typeface="HGMaruGothicMPRO" panose="020F0600000000000000" pitchFamily="34" charset="-128"/>
              </a:rPr>
              <a:t>推奨）</a:t>
            </a:r>
            <a:endParaRPr kumimoji="1" lang="en-US" altLang="ja-JP" sz="1100" dirty="0">
              <a:latin typeface="HGMaruGothicMPRO" panose="020F0600000000000000" pitchFamily="34" charset="-128"/>
              <a:ea typeface="HGMaruGothicMPRO" panose="020F0600000000000000" pitchFamily="34" charset="-128"/>
            </a:endParaRPr>
          </a:p>
        </p:txBody>
      </p:sp>
      <p:sp>
        <p:nvSpPr>
          <p:cNvPr id="27" name="テキスト ボックス 26"/>
          <p:cNvSpPr txBox="1"/>
          <p:nvPr/>
        </p:nvSpPr>
        <p:spPr>
          <a:xfrm>
            <a:off x="126481" y="8534096"/>
            <a:ext cx="7516253" cy="1077218"/>
          </a:xfrm>
          <a:prstGeom prst="rect">
            <a:avLst/>
          </a:prstGeom>
          <a:noFill/>
        </p:spPr>
        <p:txBody>
          <a:bodyPr wrap="square" rtlCol="0">
            <a:spAutoFit/>
          </a:bodyPr>
          <a:lstStyle/>
          <a:p>
            <a:r>
              <a:rPr lang="ja-JP" altLang="en-US" sz="1600" dirty="0">
                <a:latin typeface="HGMaruGothicMPRO" panose="020F0600000000000000" pitchFamily="34" charset="-128"/>
                <a:ea typeface="HGMaruGothicMPRO" panose="020F0600000000000000" pitchFamily="34" charset="-128"/>
              </a:rPr>
              <a:t>以下の</a:t>
            </a:r>
            <a:r>
              <a:rPr lang="en-US" altLang="ja-JP" sz="1600" dirty="0">
                <a:latin typeface="HGMaruGothicMPRO" panose="020F0600000000000000" pitchFamily="34" charset="-128"/>
                <a:ea typeface="HGMaruGothicMPRO" panose="020F0600000000000000" pitchFamily="34" charset="-128"/>
              </a:rPr>
              <a:t>URL</a:t>
            </a:r>
            <a:r>
              <a:rPr lang="ja-JP" altLang="en-US" sz="1600" dirty="0">
                <a:latin typeface="HGMaruGothicMPRO" panose="020F0600000000000000" pitchFamily="34" charset="-128"/>
                <a:ea typeface="HGMaruGothicMPRO" panose="020F0600000000000000" pitchFamily="34" charset="-128"/>
              </a:rPr>
              <a:t>または</a:t>
            </a:r>
            <a:r>
              <a:rPr lang="en-US" altLang="ja-JP" sz="1600" dirty="0">
                <a:latin typeface="HGMaruGothicMPRO" panose="020F0600000000000000" pitchFamily="34" charset="-128"/>
                <a:ea typeface="HGMaruGothicMPRO" panose="020F0600000000000000" pitchFamily="34" charset="-128"/>
              </a:rPr>
              <a:t>QR</a:t>
            </a:r>
            <a:r>
              <a:rPr lang="ja-JP" altLang="en-US" sz="1600" dirty="0">
                <a:latin typeface="HGMaruGothicMPRO" panose="020F0600000000000000" pitchFamily="34" charset="-128"/>
                <a:ea typeface="HGMaruGothicMPRO" panose="020F0600000000000000" pitchFamily="34" charset="-128"/>
              </a:rPr>
              <a:t>コードよりお申し込みください</a:t>
            </a:r>
            <a:endParaRPr lang="en-US" altLang="ja-JP" sz="1600" dirty="0">
              <a:latin typeface="HGMaruGothicMPRO" panose="020F0600000000000000" pitchFamily="34" charset="-128"/>
              <a:ea typeface="HGMaruGothicMPRO" panose="020F0600000000000000" pitchFamily="34" charset="-128"/>
            </a:endParaRPr>
          </a:p>
          <a:p>
            <a:r>
              <a:rPr lang="en-US" altLang="ja-JP" sz="1600" dirty="0">
                <a:latin typeface="HGMaruGothicMPRO" panose="020F0600000000000000" pitchFamily="34" charset="-128"/>
                <a:ea typeface="HGMaruGothicMPRO" panose="020F0600000000000000" pitchFamily="34" charset="-128"/>
              </a:rPr>
              <a:t>ZOOM</a:t>
            </a:r>
            <a:r>
              <a:rPr lang="ja-JP" altLang="en-US" sz="1600" dirty="0">
                <a:latin typeface="HGMaruGothicMPRO" panose="020F0600000000000000" pitchFamily="34" charset="-128"/>
                <a:ea typeface="HGMaruGothicMPRO" panose="020F0600000000000000" pitchFamily="34" charset="-128"/>
              </a:rPr>
              <a:t>参加希望の方にはお申し込みのメールアドレスに</a:t>
            </a:r>
            <a:r>
              <a:rPr lang="en-US" altLang="ja-JP" sz="1600" dirty="0">
                <a:latin typeface="HGMaruGothicMPRO" panose="020F0600000000000000" pitchFamily="34" charset="-128"/>
                <a:ea typeface="HGMaruGothicMPRO" panose="020F0600000000000000" pitchFamily="34" charset="-128"/>
              </a:rPr>
              <a:t>ZOOM</a:t>
            </a:r>
            <a:r>
              <a:rPr lang="ja-JP" altLang="en-US" sz="1600" dirty="0">
                <a:latin typeface="HGMaruGothicMPRO" panose="020F0600000000000000" pitchFamily="34" charset="-128"/>
                <a:ea typeface="HGMaruGothicMPRO" panose="020F0600000000000000" pitchFamily="34" charset="-128"/>
              </a:rPr>
              <a:t>ミーティングの案内を送付いたします</a:t>
            </a:r>
            <a:endParaRPr lang="en-US" altLang="ja-JP" sz="1600" dirty="0">
              <a:latin typeface="HGMaruGothicMPRO" panose="020F0600000000000000" pitchFamily="34" charset="-128"/>
              <a:ea typeface="HGMaruGothicMPRO" panose="020F0600000000000000" pitchFamily="34" charset="-128"/>
            </a:endParaRPr>
          </a:p>
          <a:p>
            <a:pPr marL="0" marR="0" lvl="0" indent="0" algn="l" defTabSz="1019007"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rPr>
              <a:t>申込み</a:t>
            </a:r>
            <a:r>
              <a:rPr kumimoji="1" lang="en-US" altLang="ja-JP"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rPr>
              <a:t>URL</a:t>
            </a:r>
            <a:r>
              <a:rPr kumimoji="1" lang="ja-JP" altLang="en-US"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rPr>
              <a:t>：</a:t>
            </a:r>
            <a:r>
              <a:rPr kumimoji="1" lang="en-US" altLang="ja-JP"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rPr>
              <a:t>https://forms.gle/66T3nLsvkPQfLjUT7</a:t>
            </a:r>
            <a:endParaRPr kumimoji="1" lang="ja-JP" altLang="en-US"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endParaRPr>
          </a:p>
        </p:txBody>
      </p:sp>
      <p:sp>
        <p:nvSpPr>
          <p:cNvPr id="6" name="テキスト ボックス 5"/>
          <p:cNvSpPr txBox="1"/>
          <p:nvPr/>
        </p:nvSpPr>
        <p:spPr>
          <a:xfrm>
            <a:off x="115908" y="9615950"/>
            <a:ext cx="4504759" cy="369332"/>
          </a:xfrm>
          <a:prstGeom prst="rect">
            <a:avLst/>
          </a:prstGeom>
          <a:noFill/>
        </p:spPr>
        <p:txBody>
          <a:bodyPr wrap="none" rtlCol="0">
            <a:spAutoFit/>
          </a:bodyPr>
          <a:lstStyle/>
          <a:p>
            <a:r>
              <a:rPr kumimoji="1" lang="ja-JP" altLang="en-US" sz="1800" u="sng" dirty="0">
                <a:latin typeface="HGMaruGothicMPRO" panose="020F0600000000000000" pitchFamily="34" charset="-128"/>
                <a:ea typeface="HGMaruGothicMPRO" panose="020F0600000000000000" pitchFamily="34" charset="-128"/>
              </a:rPr>
              <a:t>申込み〆切り　</a:t>
            </a:r>
            <a:r>
              <a:rPr lang="ja-JP" altLang="en-US" sz="1800" u="sng" dirty="0">
                <a:latin typeface="HGMaruGothicMPRO" panose="020F0600000000000000" pitchFamily="34" charset="-128"/>
                <a:ea typeface="HGMaruGothicMPRO" panose="020F0600000000000000" pitchFamily="34" charset="-128"/>
              </a:rPr>
              <a:t>令和</a:t>
            </a:r>
            <a:r>
              <a:rPr lang="en-US" altLang="ja-JP" sz="1800" u="sng" dirty="0">
                <a:latin typeface="HGMaruGothicMPRO" panose="020F0600000000000000" pitchFamily="34" charset="-128"/>
                <a:ea typeface="HGMaruGothicMPRO" panose="020F0600000000000000" pitchFamily="34" charset="-128"/>
              </a:rPr>
              <a:t>7</a:t>
            </a:r>
            <a:r>
              <a:rPr kumimoji="1" lang="ja-JP" altLang="en-US" sz="1800" u="sng" dirty="0">
                <a:latin typeface="HGMaruGothicMPRO" panose="020F0600000000000000" pitchFamily="34" charset="-128"/>
                <a:ea typeface="HGMaruGothicMPRO" panose="020F0600000000000000" pitchFamily="34" charset="-128"/>
              </a:rPr>
              <a:t>年</a:t>
            </a:r>
            <a:r>
              <a:rPr lang="en-US" altLang="ja-JP" sz="1800" u="sng" dirty="0">
                <a:latin typeface="HGMaruGothicMPRO" panose="020F0600000000000000" pitchFamily="34" charset="-128"/>
                <a:ea typeface="HGMaruGothicMPRO" panose="020F0600000000000000" pitchFamily="34" charset="-128"/>
              </a:rPr>
              <a:t>11</a:t>
            </a:r>
            <a:r>
              <a:rPr kumimoji="1" lang="ja-JP" altLang="en-US" sz="1800" u="sng" dirty="0">
                <a:latin typeface="HGMaruGothicMPRO" panose="020F0600000000000000" pitchFamily="34" charset="-128"/>
                <a:ea typeface="HGMaruGothicMPRO" panose="020F0600000000000000" pitchFamily="34" charset="-128"/>
              </a:rPr>
              <a:t>月</a:t>
            </a:r>
            <a:r>
              <a:rPr lang="en-US" altLang="ja-JP" sz="1800" u="sng" dirty="0">
                <a:latin typeface="HGMaruGothicMPRO" panose="020F0600000000000000" pitchFamily="34" charset="-128"/>
                <a:ea typeface="HGMaruGothicMPRO" panose="020F0600000000000000" pitchFamily="34" charset="-128"/>
              </a:rPr>
              <a:t>23</a:t>
            </a:r>
            <a:r>
              <a:rPr kumimoji="1" lang="ja-JP" altLang="en-US" sz="1800" u="sng" dirty="0">
                <a:latin typeface="HGMaruGothicMPRO" panose="020F0600000000000000" pitchFamily="34" charset="-128"/>
                <a:ea typeface="HGMaruGothicMPRO" panose="020F0600000000000000" pitchFamily="34" charset="-128"/>
              </a:rPr>
              <a:t>日（日）</a:t>
            </a:r>
          </a:p>
        </p:txBody>
      </p:sp>
      <p:sp>
        <p:nvSpPr>
          <p:cNvPr id="5" name="テキスト ボックス 4"/>
          <p:cNvSpPr txBox="1"/>
          <p:nvPr/>
        </p:nvSpPr>
        <p:spPr>
          <a:xfrm>
            <a:off x="4891061" y="8083455"/>
            <a:ext cx="2879120" cy="253916"/>
          </a:xfrm>
          <a:prstGeom prst="rect">
            <a:avLst/>
          </a:prstGeom>
          <a:noFill/>
        </p:spPr>
        <p:txBody>
          <a:bodyPr wrap="square" rtlCol="0">
            <a:spAutoFit/>
          </a:bodyPr>
          <a:lstStyle/>
          <a:p>
            <a:r>
              <a:rPr lang="ja-JP" altLang="en-US" sz="1050" dirty="0">
                <a:latin typeface="HGMaruGothicMPRO" panose="020F0600000000000000" pitchFamily="34" charset="-128"/>
                <a:ea typeface="HGMaruGothicMPRO" panose="020F0600000000000000" pitchFamily="34" charset="-128"/>
              </a:rPr>
              <a:t>＊プログラムの詳細は裏面をご確認ください</a:t>
            </a:r>
          </a:p>
        </p:txBody>
      </p:sp>
      <p:sp>
        <p:nvSpPr>
          <p:cNvPr id="7" name="角丸四角形 22">
            <a:extLst>
              <a:ext uri="{FF2B5EF4-FFF2-40B4-BE49-F238E27FC236}">
                <a16:creationId xmlns:a16="http://schemas.microsoft.com/office/drawing/2014/main" id="{B529C382-C289-6F94-4FCC-D8B2F9F7F6CB}"/>
              </a:ext>
            </a:extLst>
          </p:cNvPr>
          <p:cNvSpPr/>
          <p:nvPr/>
        </p:nvSpPr>
        <p:spPr>
          <a:xfrm>
            <a:off x="183597" y="7567657"/>
            <a:ext cx="1116776" cy="365581"/>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ねらい</a:t>
            </a:r>
          </a:p>
        </p:txBody>
      </p:sp>
      <p:sp>
        <p:nvSpPr>
          <p:cNvPr id="8" name="テキスト ボックス 7">
            <a:extLst>
              <a:ext uri="{FF2B5EF4-FFF2-40B4-BE49-F238E27FC236}">
                <a16:creationId xmlns:a16="http://schemas.microsoft.com/office/drawing/2014/main" id="{AC893C8B-23E8-04D9-E9CA-605C43982037}"/>
              </a:ext>
            </a:extLst>
          </p:cNvPr>
          <p:cNvSpPr txBox="1"/>
          <p:nvPr/>
        </p:nvSpPr>
        <p:spPr>
          <a:xfrm>
            <a:off x="1289221" y="7556201"/>
            <a:ext cx="6506866" cy="338554"/>
          </a:xfrm>
          <a:prstGeom prst="rect">
            <a:avLst/>
          </a:prstGeom>
          <a:noFill/>
        </p:spPr>
        <p:txBody>
          <a:bodyPr wrap="square" rtlCol="0">
            <a:spAutoFit/>
          </a:bodyPr>
          <a:lstStyle/>
          <a:p>
            <a:pPr marL="0" marR="0" lvl="0" indent="0" algn="l" defTabSz="1019007"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rPr>
              <a:t>ブロックリーダー・サブリーダー及び広域的視点を持った人材の育成</a:t>
            </a:r>
            <a:endParaRPr kumimoji="1" lang="en-US" altLang="ja-JP" sz="1600" b="0" i="0" u="none" strike="noStrike" kern="1200" cap="none" spc="0" normalizeH="0" baseline="0" noProof="0" dirty="0">
              <a:ln>
                <a:noFill/>
              </a:ln>
              <a:solidFill>
                <a:prstClr val="black"/>
              </a:solidFill>
              <a:effectLst/>
              <a:uLnTx/>
              <a:uFillTx/>
              <a:latin typeface="HGMaruGothicMPRO" panose="020F0600000000000000" pitchFamily="34" charset="-128"/>
              <a:ea typeface="HGMaruGothicMPRO" panose="020F0600000000000000" pitchFamily="34" charset="-128"/>
              <a:cs typeface="+mn-cs"/>
            </a:endParaRPr>
          </a:p>
        </p:txBody>
      </p:sp>
      <p:pic>
        <p:nvPicPr>
          <p:cNvPr id="12" name="図 11" descr="QR コード&#10;&#10;AI 生成コンテンツは誤りを含む可能性があります。">
            <a:extLst>
              <a:ext uri="{FF2B5EF4-FFF2-40B4-BE49-F238E27FC236}">
                <a16:creationId xmlns:a16="http://schemas.microsoft.com/office/drawing/2014/main" id="{56FD0B89-C6F7-0A3F-F12B-ABCA13F8D1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46727" y="9149883"/>
            <a:ext cx="943823" cy="943823"/>
          </a:xfrm>
          <a:prstGeom prst="rect">
            <a:avLst/>
          </a:prstGeom>
          <a:ln>
            <a:solidFill>
              <a:schemeClr val="tx1"/>
            </a:solidFill>
          </a:ln>
        </p:spPr>
      </p:pic>
    </p:spTree>
    <p:extLst>
      <p:ext uri="{BB962C8B-B14F-4D97-AF65-F5344CB8AC3E}">
        <p14:creationId xmlns:p14="http://schemas.microsoft.com/office/powerpoint/2010/main" val="2683030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56381" y="176354"/>
            <a:ext cx="7062811" cy="338554"/>
          </a:xfrm>
          <a:prstGeom prst="rect">
            <a:avLst/>
          </a:prstGeom>
          <a:noFill/>
        </p:spPr>
        <p:txBody>
          <a:bodyPr wrap="square" rtlCol="0">
            <a:spAutoFit/>
          </a:bodyPr>
          <a:lstStyle/>
          <a:p>
            <a:r>
              <a:rPr lang="ja-JP" altLang="en-US" sz="1600" dirty="0"/>
              <a:t>研修プログラム</a:t>
            </a:r>
            <a:r>
              <a:rPr kumimoji="1" lang="ja-JP" altLang="en-US" sz="1600" dirty="0"/>
              <a:t>（予定</a:t>
            </a:r>
            <a:r>
              <a:rPr kumimoji="1" lang="ja-JP" altLang="en-US" sz="1600"/>
              <a:t>）</a:t>
            </a:r>
            <a:r>
              <a:rPr kumimoji="1" lang="ja-JP" altLang="en-US" sz="1400"/>
              <a:t>　　　　　　　　　　</a:t>
            </a:r>
            <a:r>
              <a:rPr kumimoji="1" lang="ja-JP" altLang="en-US" sz="1050" dirty="0"/>
              <a:t>＊都合により内容が変更になる場合もございます。ご了承ください。</a:t>
            </a:r>
          </a:p>
        </p:txBody>
      </p:sp>
      <p:graphicFrame>
        <p:nvGraphicFramePr>
          <p:cNvPr id="14" name="表 13"/>
          <p:cNvGraphicFramePr>
            <a:graphicFrameLocks noGrp="1"/>
          </p:cNvGraphicFramePr>
          <p:nvPr>
            <p:extLst>
              <p:ext uri="{D42A27DB-BD31-4B8C-83A1-F6EECF244321}">
                <p14:modId xmlns:p14="http://schemas.microsoft.com/office/powerpoint/2010/main" val="711560235"/>
              </p:ext>
            </p:extLst>
          </p:nvPr>
        </p:nvGraphicFramePr>
        <p:xfrm>
          <a:off x="356381" y="601256"/>
          <a:ext cx="7062811" cy="6825895"/>
        </p:xfrm>
        <a:graphic>
          <a:graphicData uri="http://schemas.openxmlformats.org/drawingml/2006/table">
            <a:tbl>
              <a:tblPr/>
              <a:tblGrid>
                <a:gridCol w="826467">
                  <a:extLst>
                    <a:ext uri="{9D8B030D-6E8A-4147-A177-3AD203B41FA5}">
                      <a16:colId xmlns:a16="http://schemas.microsoft.com/office/drawing/2014/main" val="20000"/>
                    </a:ext>
                  </a:extLst>
                </a:gridCol>
                <a:gridCol w="6236344">
                  <a:extLst>
                    <a:ext uri="{9D8B030D-6E8A-4147-A177-3AD203B41FA5}">
                      <a16:colId xmlns:a16="http://schemas.microsoft.com/office/drawing/2014/main" val="20001"/>
                    </a:ext>
                  </a:extLst>
                </a:gridCol>
              </a:tblGrid>
              <a:tr h="339270">
                <a:tc gridSpan="2">
                  <a:txBody>
                    <a:bodyPr/>
                    <a:lstStyle/>
                    <a:p>
                      <a:pPr algn="ctr" fontAlgn="ctr"/>
                      <a:r>
                        <a:rPr lang="ja-JP" altLang="en-US" sz="1600" b="0" i="0" u="none" strike="noStrike" dirty="0">
                          <a:solidFill>
                            <a:srgbClr val="000000"/>
                          </a:solidFill>
                          <a:effectLst/>
                          <a:latin typeface="+mj-ea"/>
                          <a:ea typeface="+mj-ea"/>
                        </a:rPr>
                        <a:t>第１部</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hMerge="1">
                  <a:txBody>
                    <a:bodyPr/>
                    <a:lstStyle/>
                    <a:p>
                      <a:pPr algn="l" fontAlgn="ct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1322893"/>
                  </a:ext>
                </a:extLst>
              </a:tr>
              <a:tr h="310948">
                <a:tc>
                  <a:txBody>
                    <a:bodyPr/>
                    <a:lstStyle/>
                    <a:p>
                      <a:pPr algn="ctr" fontAlgn="ctr"/>
                      <a:r>
                        <a:rPr lang="en-US" altLang="ja-JP" sz="900" b="0" i="0" u="none" strike="noStrike" dirty="0">
                          <a:solidFill>
                            <a:srgbClr val="000000"/>
                          </a:solidFill>
                          <a:effectLst/>
                          <a:latin typeface="+mj-ea"/>
                          <a:ea typeface="+mj-ea"/>
                        </a:rPr>
                        <a:t>8</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45</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受付・</a:t>
                      </a:r>
                      <a:r>
                        <a:rPr lang="en-US" altLang="ja-JP" sz="1200" b="0" i="0" u="none" strike="noStrike" dirty="0">
                          <a:solidFill>
                            <a:srgbClr val="000000"/>
                          </a:solidFill>
                          <a:effectLst/>
                          <a:latin typeface="+mj-ea"/>
                          <a:ea typeface="+mj-ea"/>
                        </a:rPr>
                        <a:t>ZOOM</a:t>
                      </a:r>
                      <a:r>
                        <a:rPr lang="ja-JP" altLang="en-US" sz="1200" b="0" i="0" u="none" strike="noStrike" dirty="0">
                          <a:solidFill>
                            <a:srgbClr val="000000"/>
                          </a:solidFill>
                          <a:effectLst/>
                          <a:latin typeface="+mj-ea"/>
                          <a:ea typeface="+mj-ea"/>
                        </a:rPr>
                        <a:t>入室</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0"/>
                  </a:ext>
                </a:extLst>
              </a:tr>
              <a:tr h="497316">
                <a:tc>
                  <a:txBody>
                    <a:bodyPr/>
                    <a:lstStyle/>
                    <a:p>
                      <a:pPr algn="ctr" fontAlgn="t"/>
                      <a:r>
                        <a:rPr lang="en-US" altLang="ja-JP" sz="900" b="0" i="0" u="none" strike="noStrike" dirty="0">
                          <a:solidFill>
                            <a:srgbClr val="000000"/>
                          </a:solidFill>
                          <a:effectLst/>
                          <a:latin typeface="+mj-ea"/>
                          <a:ea typeface="+mj-ea"/>
                        </a:rPr>
                        <a:t>9</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00</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地域包括ケアシステムおよび地域共生社会と各事業の理解、連動性</a:t>
                      </a:r>
                      <a:endParaRPr lang="en-US" altLang="ja-JP" sz="1200" b="0" i="0" u="none" strike="noStrike" dirty="0">
                        <a:solidFill>
                          <a:srgbClr val="000000"/>
                        </a:solidFill>
                        <a:effectLst/>
                        <a:latin typeface="+mj-ea"/>
                        <a:ea typeface="+mj-ea"/>
                      </a:endParaRPr>
                    </a:p>
                    <a:p>
                      <a:pPr algn="l" fontAlgn="ctr"/>
                      <a:r>
                        <a:rPr lang="en-US" altLang="ja-JP" sz="1200" b="0" i="0" u="none" strike="noStrike" dirty="0">
                          <a:solidFill>
                            <a:srgbClr val="000000"/>
                          </a:solidFill>
                          <a:effectLst/>
                          <a:latin typeface="+mj-ea"/>
                          <a:ea typeface="+mj-ea"/>
                        </a:rPr>
                        <a:t>〜</a:t>
                      </a:r>
                      <a:r>
                        <a:rPr lang="ja-JP" altLang="en-US" sz="1200" b="0" i="0" u="none" strike="noStrike" dirty="0">
                          <a:solidFill>
                            <a:srgbClr val="000000"/>
                          </a:solidFill>
                          <a:effectLst/>
                          <a:latin typeface="+mj-ea"/>
                          <a:ea typeface="+mj-ea"/>
                        </a:rPr>
                        <a:t>これからの地域社会に求められるリハ職の役割とは</a:t>
                      </a:r>
                      <a:r>
                        <a:rPr lang="en-US" altLang="ja-JP" sz="12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246225">
                <a:tc>
                  <a:txBody>
                    <a:bodyPr/>
                    <a:lstStyle/>
                    <a:p>
                      <a:pPr algn="ctr" fontAlgn="t"/>
                      <a:r>
                        <a:rPr lang="ja-JP" altLang="en-US" sz="900" b="0" i="0" u="none" strike="noStrike" dirty="0">
                          <a:solidFill>
                            <a:srgbClr val="000000"/>
                          </a:solidFill>
                          <a:effectLst/>
                          <a:latin typeface="+mj-ea"/>
                          <a:ea typeface="+mj-ea"/>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000" b="0" i="0" u="none" strike="noStrike" dirty="0">
                          <a:solidFill>
                            <a:srgbClr val="000000"/>
                          </a:solidFill>
                          <a:effectLst/>
                          <a:latin typeface="+mj-ea"/>
                          <a:ea typeface="+mj-ea"/>
                        </a:rPr>
                        <a:t>　　　　　　　　　　（ 講師：服部　真治　</a:t>
                      </a:r>
                      <a:r>
                        <a:rPr lang="zh-TW"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（株）日本能率協会総合研究所</a:t>
                      </a: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(JMAR</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zh-TW"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 主幹研究員</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、新見公立大学客員教授　</a:t>
                      </a:r>
                      <a:r>
                        <a:rPr lang="ja-JP" altLang="en-US" sz="10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310948">
                <a:tc>
                  <a:txBody>
                    <a:bodyPr/>
                    <a:lstStyle/>
                    <a:p>
                      <a:pPr algn="ctr" fontAlgn="ctr"/>
                      <a:r>
                        <a:rPr lang="en-US" altLang="ja-JP" sz="900" b="0" i="0" u="none" strike="noStrike" dirty="0">
                          <a:solidFill>
                            <a:srgbClr val="000000"/>
                          </a:solidFill>
                          <a:effectLst/>
                          <a:latin typeface="+mj-ea"/>
                          <a:ea typeface="+mj-ea"/>
                        </a:rPr>
                        <a:t>11</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30</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a:solidFill>
                            <a:srgbClr val="000000"/>
                          </a:solidFill>
                          <a:effectLst/>
                          <a:latin typeface="+mj-ea"/>
                          <a:ea typeface="+mj-ea"/>
                        </a:rPr>
                        <a:t>　休憩</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379916">
                <a:tc>
                  <a:txBody>
                    <a:bodyPr/>
                    <a:lstStyle/>
                    <a:p>
                      <a:pPr algn="ctr" fontAlgn="t"/>
                      <a:r>
                        <a:rPr lang="en-US" altLang="ja-JP" sz="900" b="0" i="0" u="none" strike="noStrike" dirty="0">
                          <a:solidFill>
                            <a:srgbClr val="000000"/>
                          </a:solidFill>
                          <a:effectLst/>
                          <a:latin typeface="+mj-ea"/>
                          <a:ea typeface="+mj-ea"/>
                        </a:rPr>
                        <a:t>11</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45</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県内市町村の地域ケア会議・同行訪問の運営の紹介</a:t>
                      </a:r>
                      <a:endParaRPr lang="en-US" altLang="ja-JP" sz="12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4"/>
                  </a:ext>
                </a:extLst>
              </a:tr>
              <a:tr h="310948">
                <a:tc>
                  <a:txBody>
                    <a:bodyPr/>
                    <a:lstStyle/>
                    <a:p>
                      <a:pPr algn="ctr" fontAlgn="t"/>
                      <a:r>
                        <a:rPr lang="ja-JP" altLang="en-US" sz="900" b="0" i="0" u="none" strike="noStrike">
                          <a:solidFill>
                            <a:srgbClr val="000000"/>
                          </a:solidFill>
                          <a:effectLst/>
                          <a:latin typeface="+mj-ea"/>
                          <a:ea typeface="+mj-ea"/>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ja-JP" altLang="en-US" sz="1000" b="0" i="0" u="none" strike="noStrike" dirty="0">
                          <a:solidFill>
                            <a:srgbClr val="000000"/>
                          </a:solidFill>
                          <a:effectLst/>
                          <a:latin typeface="+mj-ea"/>
                          <a:ea typeface="+mj-ea"/>
                        </a:rPr>
                        <a:t>　　　　　　　　　　　　　　　　　　　　　　　　　　　　　                                   　　（ 講師：長江　佑記　高梁中央病院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5"/>
                  </a:ext>
                </a:extLst>
              </a:tr>
              <a:tr h="310948">
                <a:tc>
                  <a:txBody>
                    <a:bodyPr/>
                    <a:lstStyle/>
                    <a:p>
                      <a:pPr algn="ctr" fontAlgn="ctr"/>
                      <a:r>
                        <a:rPr lang="en-US" altLang="ja-JP" sz="900" b="0" i="0" u="none" strike="noStrike" dirty="0">
                          <a:solidFill>
                            <a:srgbClr val="000000"/>
                          </a:solidFill>
                          <a:effectLst/>
                          <a:latin typeface="+mj-ea"/>
                          <a:ea typeface="+mj-ea"/>
                        </a:rPr>
                        <a:t>12</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15</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休憩</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6"/>
                  </a:ext>
                </a:extLst>
              </a:tr>
              <a:tr h="387626">
                <a:tc rowSpan="2">
                  <a:txBody>
                    <a:bodyPr/>
                    <a:lstStyle/>
                    <a:p>
                      <a:pPr algn="ctr" fontAlgn="t"/>
                      <a:r>
                        <a:rPr lang="en-US" altLang="ja-JP" sz="900" b="0" i="0" u="none" strike="noStrike" dirty="0">
                          <a:solidFill>
                            <a:srgbClr val="000000"/>
                          </a:solidFill>
                          <a:effectLst/>
                          <a:latin typeface="+mj-ea"/>
                          <a:ea typeface="+mj-ea"/>
                        </a:rPr>
                        <a:t>13</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00</a:t>
                      </a:r>
                      <a:r>
                        <a:rPr lang="ja-JP" altLang="en-US" sz="900" b="0" i="0" u="none" strike="noStrike" dirty="0">
                          <a:solidFill>
                            <a:srgbClr val="000000"/>
                          </a:solidFill>
                          <a:effectLst/>
                          <a:latin typeface="+mj-ea"/>
                          <a:ea typeface="+mj-ea"/>
                        </a:rPr>
                        <a:t>～</a:t>
                      </a:r>
                    </a:p>
                    <a:p>
                      <a:pPr algn="ctr" fontAlgn="t"/>
                      <a:r>
                        <a:rPr lang="ja-JP" altLang="en-US" sz="900" b="0" i="0" u="none" strike="noStrike" dirty="0">
                          <a:solidFill>
                            <a:srgbClr val="000000"/>
                          </a:solidFill>
                          <a:effectLst/>
                          <a:latin typeface="+mj-ea"/>
                          <a:ea typeface="+mj-ea"/>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通いの場での支援</a:t>
                      </a:r>
                      <a:endParaRPr lang="en-US" altLang="ja-JP" sz="1200" b="0" i="0" u="none" strike="noStrike" dirty="0">
                        <a:solidFill>
                          <a:srgbClr val="000000"/>
                        </a:solidFill>
                        <a:effectLst/>
                        <a:latin typeface="+mj-ea"/>
                        <a:ea typeface="+mj-ea"/>
                      </a:endParaRPr>
                    </a:p>
                    <a:p>
                      <a:pPr algn="l" fontAlgn="ctr"/>
                      <a:r>
                        <a:rPr lang="en-US" altLang="ja-JP" sz="1200" b="0" i="0" u="none" strike="noStrike" dirty="0">
                          <a:solidFill>
                            <a:srgbClr val="000000"/>
                          </a:solidFill>
                          <a:effectLst/>
                          <a:latin typeface="+mj-ea"/>
                          <a:ea typeface="+mj-ea"/>
                        </a:rPr>
                        <a:t>〜</a:t>
                      </a:r>
                      <a:r>
                        <a:rPr lang="ja-JP" altLang="en-US" sz="1200" b="0" i="0" u="none" strike="noStrike" dirty="0">
                          <a:solidFill>
                            <a:srgbClr val="000000"/>
                          </a:solidFill>
                          <a:effectLst/>
                          <a:latin typeface="+mj-ea"/>
                          <a:ea typeface="+mj-ea"/>
                        </a:rPr>
                        <a:t>通いの場支援における具体的事例</a:t>
                      </a:r>
                      <a:r>
                        <a:rPr lang="en-US" altLang="ja-JP" sz="12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r h="310948">
                <a:tc vMerge="1">
                  <a:txBody>
                    <a:bodyPr/>
                    <a:lstStyle/>
                    <a:p>
                      <a:pPr algn="ctr" fontAlgn="t"/>
                      <a:endParaRPr lang="ja-JP" altLang="en-US" sz="900" b="0" i="0" u="none" strike="noStrike">
                        <a:solidFill>
                          <a:srgbClr val="000000"/>
                        </a:solidFill>
                        <a:effectLst/>
                        <a:latin typeface="+mj-ea"/>
                        <a:ea typeface="+mj-ea"/>
                      </a:endParaRP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fontAlgn="ctr"/>
                      <a:r>
                        <a:rPr lang="zh-TW" altLang="en-US" sz="1000" b="0" i="0" u="none" strike="noStrike" dirty="0">
                          <a:solidFill>
                            <a:srgbClr val="000000"/>
                          </a:solidFill>
                          <a:effectLst/>
                          <a:latin typeface="+mj-ea"/>
                          <a:ea typeface="+mj-ea"/>
                        </a:rPr>
                        <a:t>　　　　　　　　　　　　　　　　　</a:t>
                      </a:r>
                      <a:r>
                        <a:rPr lang="ja-JP" altLang="en-US" sz="1000" b="0" i="0" u="none" strike="noStrike" dirty="0">
                          <a:solidFill>
                            <a:srgbClr val="000000"/>
                          </a:solidFill>
                          <a:effectLst/>
                          <a:latin typeface="+mj-ea"/>
                          <a:ea typeface="+mj-ea"/>
                        </a:rPr>
                        <a:t>　　　　　　</a:t>
                      </a:r>
                      <a:r>
                        <a:rPr lang="zh-TW" altLang="en-US" sz="1000" b="0" i="0" u="none" strike="noStrike" dirty="0">
                          <a:solidFill>
                            <a:srgbClr val="000000"/>
                          </a:solidFill>
                          <a:effectLst/>
                          <a:latin typeface="+mj-ea"/>
                          <a:ea typeface="+mj-ea"/>
                        </a:rPr>
                        <a:t>（ </a:t>
                      </a:r>
                      <a:r>
                        <a:rPr lang="ja-JP" altLang="en-US" sz="1000" b="0" i="0" u="none" strike="noStrike" dirty="0">
                          <a:solidFill>
                            <a:srgbClr val="000000"/>
                          </a:solidFill>
                          <a:effectLst/>
                          <a:latin typeface="+mj-ea"/>
                          <a:ea typeface="+mj-ea"/>
                        </a:rPr>
                        <a:t>講師：平田　英嗣　介護老人保健施設　ケアリゾート金光　　</a:t>
                      </a:r>
                      <a:r>
                        <a:rPr lang="ja-JP" altLang="en-US" sz="1000" b="0" i="0" u="none" strike="noStrike" dirty="0">
                          <a:solidFill>
                            <a:schemeClr val="tx1"/>
                          </a:solidFill>
                          <a:effectLst/>
                          <a:latin typeface="+mj-ea"/>
                          <a:ea typeface="+mj-ea"/>
                        </a:rPr>
                        <a:t>）</a:t>
                      </a:r>
                      <a:endParaRPr lang="zh-TW" altLang="en-US" sz="10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8"/>
                  </a:ext>
                </a:extLst>
              </a:tr>
              <a:tr h="379916">
                <a:tc rowSpan="2">
                  <a:txBody>
                    <a:bodyPr/>
                    <a:lstStyle/>
                    <a:p>
                      <a:pPr algn="ctr" fontAlgn="t"/>
                      <a:r>
                        <a:rPr lang="en-US" altLang="ja-JP" sz="900" b="0" i="0" u="none" strike="noStrike" dirty="0">
                          <a:solidFill>
                            <a:srgbClr val="000000"/>
                          </a:solidFill>
                          <a:effectLst/>
                          <a:latin typeface="+mj-ea"/>
                          <a:ea typeface="+mj-ea"/>
                        </a:rPr>
                        <a:t>13</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30〜</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通所支援　</a:t>
                      </a:r>
                      <a:endParaRPr lang="en-US" altLang="ja-JP" sz="1200" b="0" i="0" u="none" strike="noStrike" dirty="0">
                        <a:solidFill>
                          <a:srgbClr val="000000"/>
                        </a:solidFill>
                        <a:effectLst/>
                        <a:latin typeface="+mj-ea"/>
                        <a:ea typeface="+mj-ea"/>
                      </a:endParaRPr>
                    </a:p>
                    <a:p>
                      <a:pPr algn="l" fontAlgn="ctr"/>
                      <a:r>
                        <a:rPr lang="en-US" altLang="ja-JP" sz="1200" b="0" i="0" u="none" strike="noStrike" dirty="0">
                          <a:solidFill>
                            <a:srgbClr val="000000"/>
                          </a:solidFill>
                          <a:effectLst/>
                          <a:latin typeface="+mj-ea"/>
                          <a:ea typeface="+mj-ea"/>
                        </a:rPr>
                        <a:t>〜</a:t>
                      </a:r>
                      <a:r>
                        <a:rPr lang="ja-JP" altLang="en-US" sz="1200" b="0" i="0" u="none" strike="noStrike" dirty="0">
                          <a:solidFill>
                            <a:srgbClr val="000000"/>
                          </a:solidFill>
                          <a:effectLst/>
                          <a:latin typeface="+mj-ea"/>
                          <a:ea typeface="+mj-ea"/>
                        </a:rPr>
                        <a:t>通所支援に関わるリハ専門職の視点</a:t>
                      </a:r>
                      <a:r>
                        <a:rPr lang="en-US" altLang="ja-JP" sz="1200" b="0" i="0" u="none" strike="noStrike" dirty="0">
                          <a:solidFill>
                            <a:srgbClr val="000000"/>
                          </a:solidFill>
                          <a:effectLst/>
                          <a:latin typeface="+mj-ea"/>
                          <a:ea typeface="+mj-ea"/>
                        </a:rPr>
                        <a:t>〜</a:t>
                      </a:r>
                      <a:endParaRPr lang="ja-JP" altLang="en-US" sz="12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2">
                          <a:lumMod val="20000"/>
                          <a:lumOff val="8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79658867"/>
                  </a:ext>
                </a:extLst>
              </a:tr>
              <a:tr h="307781">
                <a:tc vMerge="1">
                  <a:txBody>
                    <a:bodyPr/>
                    <a:lstStyle/>
                    <a:p>
                      <a:pPr algn="ctr" fontAlgn="t"/>
                      <a:endParaRPr lang="en-US" altLang="ja-JP" sz="900" b="0" i="0" u="none" strike="noStrike" dirty="0">
                        <a:solidFill>
                          <a:srgbClr val="000000"/>
                        </a:solidFill>
                        <a:effectLst/>
                        <a:latin typeface="+mj-ea"/>
                        <a:ea typeface="+mj-ea"/>
                      </a:endParaRP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 </a:t>
                      </a:r>
                      <a:r>
                        <a:rPr lang="ja-JP" altLang="en-US" sz="1000" b="0" i="0" u="none" strike="noStrike" dirty="0">
                          <a:solidFill>
                            <a:srgbClr val="000000"/>
                          </a:solidFill>
                          <a:effectLst/>
                          <a:latin typeface="+mj-ea"/>
                          <a:ea typeface="+mj-ea"/>
                        </a:rPr>
                        <a:t>講師</a:t>
                      </a:r>
                      <a:r>
                        <a:rPr lang="ja-JP" altLang="en-US" sz="1200" b="0" i="0" u="none" strike="noStrike" dirty="0">
                          <a:solidFill>
                            <a:srgbClr val="000000"/>
                          </a:solidFill>
                          <a:effectLst/>
                          <a:latin typeface="+mj-ea"/>
                          <a:ea typeface="+mj-ea"/>
                        </a:rPr>
                        <a:t>：</a:t>
                      </a:r>
                      <a:r>
                        <a:rPr lang="ja-JP" altLang="en-US" sz="1000" b="0" i="0" u="none" strike="noStrike" dirty="0">
                          <a:solidFill>
                            <a:srgbClr val="000000"/>
                          </a:solidFill>
                          <a:effectLst/>
                          <a:latin typeface="+mj-ea"/>
                          <a:ea typeface="+mj-ea"/>
                        </a:rPr>
                        <a:t>津島　利彦　介護老人保健施設ゆうあい　</a:t>
                      </a:r>
                      <a:r>
                        <a:rPr lang="en" altLang="ja-JP" sz="1050" b="0" i="0" u="none" strike="noStrike" dirty="0">
                          <a:solidFill>
                            <a:srgbClr val="000000"/>
                          </a:solidFill>
                          <a:effectLst/>
                          <a:latin typeface="+mj-ea"/>
                          <a:ea typeface="+mj-ea"/>
                        </a:rPr>
                        <a:t> </a:t>
                      </a:r>
                      <a:r>
                        <a:rPr lang="ja-JP" altLang="en-US" sz="1050" b="0" i="0" u="none" strike="noStrike" dirty="0">
                          <a:solidFill>
                            <a:srgbClr val="000000"/>
                          </a:solidFill>
                          <a:effectLst/>
                          <a:latin typeface="+mj-ea"/>
                          <a:ea typeface="+mj-ea"/>
                        </a:rPr>
                        <a:t>）</a:t>
                      </a:r>
                      <a:endParaRPr lang="ja-JP" altLang="en-US" sz="12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2">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80963646"/>
                  </a:ext>
                </a:extLst>
              </a:tr>
              <a:tr h="259188">
                <a:tc>
                  <a:txBody>
                    <a:bodyPr/>
                    <a:lstStyle/>
                    <a:p>
                      <a:pPr marL="0" marR="0" lvl="0" indent="0" algn="ctr" defTabSz="777514" rtl="0" eaLnBrk="1" fontAlgn="t"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j-ea"/>
                          <a:ea typeface="+mj-ea"/>
                        </a:rPr>
                        <a:t>14</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00</a:t>
                      </a:r>
                      <a:r>
                        <a:rPr lang="ja-JP" altLang="en-US" sz="900" b="0" i="0" u="none" strike="noStrike" dirty="0">
                          <a:solidFill>
                            <a:srgbClr val="000000"/>
                          </a:solidFill>
                          <a:effectLst/>
                          <a:latin typeface="+mj-ea"/>
                          <a:ea typeface="+mj-ea"/>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休憩</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25226521"/>
                  </a:ext>
                </a:extLst>
              </a:tr>
              <a:tr h="342233">
                <a:tc gridSpan="2">
                  <a:txBody>
                    <a:bodyPr/>
                    <a:lstStyle/>
                    <a:p>
                      <a:pPr marL="0" marR="0" lvl="0" indent="0" algn="ctr" defTabSz="777514" rtl="0" eaLnBrk="1" fontAlgn="t"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mj-ea"/>
                          <a:ea typeface="+mj-ea"/>
                        </a:rPr>
                        <a:t>第２部</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l" fontAlgn="ct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5966185"/>
                  </a:ext>
                </a:extLst>
              </a:tr>
              <a:tr h="929364">
                <a:tc rowSpan="2">
                  <a:txBody>
                    <a:bodyPr/>
                    <a:lstStyle/>
                    <a:p>
                      <a:pPr algn="ctr" fontAlgn="t"/>
                      <a:r>
                        <a:rPr lang="en-US" altLang="ja-JP" sz="900" b="0" i="0" u="none" strike="noStrike" dirty="0">
                          <a:solidFill>
                            <a:srgbClr val="000000"/>
                          </a:solidFill>
                          <a:effectLst/>
                          <a:latin typeface="+mj-ea"/>
                          <a:ea typeface="+mj-ea"/>
                        </a:rPr>
                        <a:t>14</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10</a:t>
                      </a:r>
                      <a:r>
                        <a:rPr lang="ja-JP" altLang="en-US" sz="900" b="0" i="0" u="none" strike="noStrike" dirty="0">
                          <a:solidFill>
                            <a:srgbClr val="000000"/>
                          </a:solidFill>
                          <a:effectLst/>
                          <a:latin typeface="+mj-ea"/>
                          <a:ea typeface="+mj-ea"/>
                        </a:rPr>
                        <a:t>～</a:t>
                      </a:r>
                    </a:p>
                    <a:p>
                      <a:pPr algn="ctr" fontAlgn="t"/>
                      <a:r>
                        <a:rPr lang="ja-JP" altLang="en-US" sz="900" b="0" i="0" u="none" strike="noStrike" dirty="0">
                          <a:solidFill>
                            <a:srgbClr val="000000"/>
                          </a:solidFill>
                          <a:effectLst/>
                          <a:latin typeface="+mj-ea"/>
                          <a:ea typeface="+mj-ea"/>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r>
                        <a:rPr lang="ja-JP" sz="1200" kern="100" dirty="0">
                          <a:solidFill>
                            <a:srgbClr val="000000"/>
                          </a:solidFill>
                          <a:effectLst/>
                          <a:latin typeface="+mj-ea"/>
                          <a:ea typeface="+mj-ea"/>
                          <a:cs typeface="Times New Roman" panose="02020603050405020304" pitchFamily="18" charset="0"/>
                        </a:rPr>
                        <a:t>①岡山県下で依頼のある地域支援事業と県事業について</a:t>
                      </a:r>
                      <a:endParaRPr lang="ja-JP" sz="1200" kern="100" dirty="0">
                        <a:effectLst/>
                        <a:latin typeface="+mj-ea"/>
                        <a:ea typeface="+mj-ea"/>
                        <a:cs typeface="Times New Roman" panose="02020603050405020304" pitchFamily="18" charset="0"/>
                      </a:endParaRPr>
                    </a:p>
                    <a:p>
                      <a:pPr algn="just"/>
                      <a:r>
                        <a:rPr lang="ja-JP" sz="1200" kern="100" dirty="0">
                          <a:solidFill>
                            <a:srgbClr val="000000"/>
                          </a:solidFill>
                          <a:effectLst/>
                          <a:latin typeface="+mj-ea"/>
                          <a:ea typeface="+mj-ea"/>
                          <a:cs typeface="Times New Roman" panose="02020603050405020304" pitchFamily="18" charset="0"/>
                        </a:rPr>
                        <a:t>②岡山県下で地域支援に参加している施設名と職種</a:t>
                      </a:r>
                      <a:endParaRPr lang="ja-JP" sz="1200" kern="100" dirty="0">
                        <a:effectLst/>
                        <a:latin typeface="+mj-ea"/>
                        <a:ea typeface="+mj-ea"/>
                        <a:cs typeface="Times New Roman" panose="02020603050405020304" pitchFamily="18" charset="0"/>
                      </a:endParaRPr>
                    </a:p>
                    <a:p>
                      <a:pPr algn="just"/>
                      <a:r>
                        <a:rPr lang="ja-JP" sz="1200" kern="100" dirty="0">
                          <a:solidFill>
                            <a:srgbClr val="000000"/>
                          </a:solidFill>
                          <a:effectLst/>
                          <a:latin typeface="+mj-ea"/>
                          <a:ea typeface="+mj-ea"/>
                          <a:cs typeface="Times New Roman" panose="02020603050405020304" pitchFamily="18" charset="0"/>
                        </a:rPr>
                        <a:t>③各ブロック地域連絡会の歴史と現状、課題</a:t>
                      </a:r>
                      <a:endParaRPr lang="ja-JP" sz="1200" kern="100" dirty="0">
                        <a:effectLst/>
                        <a:latin typeface="+mj-ea"/>
                        <a:ea typeface="+mj-ea"/>
                        <a:cs typeface="Times New Roman" panose="02020603050405020304" pitchFamily="18" charset="0"/>
                      </a:endParaRPr>
                    </a:p>
                    <a:p>
                      <a:pPr algn="just"/>
                      <a:r>
                        <a:rPr lang="ja-JP" sz="1200" kern="100" dirty="0">
                          <a:solidFill>
                            <a:srgbClr val="000000"/>
                          </a:solidFill>
                          <a:effectLst/>
                          <a:latin typeface="+mj-ea"/>
                          <a:ea typeface="+mj-ea"/>
                          <a:cs typeface="Times New Roman" panose="02020603050405020304" pitchFamily="18" charset="0"/>
                        </a:rPr>
                        <a:t>④周辺のリハ職を集め、市町村担当者との交流につい</a:t>
                      </a:r>
                      <a:r>
                        <a:rPr lang="ja-JP" altLang="en-US" sz="1200" kern="100" dirty="0">
                          <a:solidFill>
                            <a:srgbClr val="000000"/>
                          </a:solidFill>
                          <a:effectLst/>
                          <a:latin typeface="+mj-ea"/>
                          <a:ea typeface="+mj-ea"/>
                          <a:cs typeface="Times New Roman" panose="02020603050405020304" pitchFamily="18" charset="0"/>
                        </a:rPr>
                        <a:t>て</a:t>
                      </a:r>
                      <a:endParaRPr lang="ja-JP" sz="1200" kern="100" dirty="0">
                        <a:effectLst/>
                        <a:latin typeface="+mj-ea"/>
                        <a:ea typeface="+mj-ea"/>
                        <a:cs typeface="Times New Roman" panose="02020603050405020304" pitchFamily="18" charset="0"/>
                      </a:endParaRPr>
                    </a:p>
                    <a:p>
                      <a:pPr algn="just"/>
                      <a:r>
                        <a:rPr lang="ja-JP" sz="1200" kern="100" dirty="0">
                          <a:solidFill>
                            <a:srgbClr val="000000"/>
                          </a:solidFill>
                          <a:effectLst/>
                          <a:latin typeface="+mj-ea"/>
                          <a:ea typeface="+mj-ea"/>
                          <a:cs typeface="Times New Roman" panose="02020603050405020304" pitchFamily="18" charset="0"/>
                        </a:rPr>
                        <a:t>⑤リーダー・サブリーダーに必要な視点</a:t>
                      </a:r>
                      <a:endParaRPr lang="ja-JP" sz="1200" kern="100" dirty="0">
                        <a:effectLst/>
                        <a:latin typeface="+mj-ea"/>
                        <a:ea typeface="+mj-ea"/>
                        <a:cs typeface="Times New Roman" panose="02020603050405020304" pitchFamily="18" charset="0"/>
                      </a:endParaRPr>
                    </a:p>
                  </a:txBody>
                  <a:tcPr marL="90170" marR="9017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accent6">
                          <a:lumMod val="20000"/>
                          <a:lumOff val="8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10"/>
                  </a:ext>
                </a:extLst>
              </a:tr>
              <a:tr h="261703">
                <a:tc vMerge="1">
                  <a:txBody>
                    <a:bodyPr/>
                    <a:lstStyle/>
                    <a:p>
                      <a:pPr algn="ctr" fontAlgn="t"/>
                      <a:endParaRPr lang="ja-JP" altLang="en-US" sz="900" b="0" i="0" u="none" strike="noStrike">
                        <a:solidFill>
                          <a:srgbClr val="000000"/>
                        </a:solidFill>
                        <a:effectLst/>
                        <a:latin typeface="+mj-ea"/>
                        <a:ea typeface="+mj-ea"/>
                      </a:endParaRP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ja-JP" altLang="en-US" sz="1000" b="0" i="0" u="none" strike="noStrike" dirty="0">
                          <a:solidFill>
                            <a:srgbClr val="000000"/>
                          </a:solidFill>
                          <a:effectLst/>
                          <a:latin typeface="+mj-ea"/>
                          <a:ea typeface="+mj-ea"/>
                        </a:rPr>
                        <a:t>　　　　　　　　　　　　　　　　　　　　　　　　　　　　　　</a:t>
                      </a:r>
                      <a:r>
                        <a:rPr lang="ja-JP" altLang="en-US" sz="1050" b="0" i="0" u="none" strike="noStrike" dirty="0">
                          <a:solidFill>
                            <a:srgbClr val="000000"/>
                          </a:solidFill>
                          <a:effectLst/>
                          <a:latin typeface="+mj-ea"/>
                          <a:ea typeface="+mj-ea"/>
                        </a:rPr>
                        <a:t>　（ </a:t>
                      </a:r>
                      <a:r>
                        <a:rPr lang="ja-JP" altLang="en-US" sz="1000" b="0" i="0" u="none" strike="noStrike" dirty="0">
                          <a:solidFill>
                            <a:srgbClr val="000000"/>
                          </a:solidFill>
                          <a:effectLst/>
                          <a:latin typeface="+mj-ea"/>
                          <a:ea typeface="+mj-ea"/>
                        </a:rPr>
                        <a:t>講師：岡山県リハビリテーション専門職団体連絡会　副会長　</a:t>
                      </a:r>
                      <a:r>
                        <a:rPr lang="ja-JP" altLang="en-US" sz="1050" b="0" i="0" u="none" strike="noStrike" dirty="0">
                          <a:solidFill>
                            <a:srgbClr val="000000"/>
                          </a:solidFill>
                          <a:effectLst/>
                          <a:latin typeface="+mj-ea"/>
                          <a:ea typeface="+mj-ea"/>
                        </a:rPr>
                        <a:t>）　　　　　　</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accent6">
                          <a:lumMod val="20000"/>
                          <a:lumOff val="8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11"/>
                  </a:ext>
                </a:extLst>
              </a:tr>
              <a:tr h="318721">
                <a:tc>
                  <a:txBody>
                    <a:bodyPr/>
                    <a:lstStyle/>
                    <a:p>
                      <a:pPr algn="ctr" fontAlgn="ctr"/>
                      <a:r>
                        <a:rPr lang="en-US" altLang="ja-JP" sz="900" b="0" i="0" u="none" strike="noStrike" dirty="0">
                          <a:solidFill>
                            <a:srgbClr val="000000"/>
                          </a:solidFill>
                          <a:effectLst/>
                          <a:latin typeface="+mj-ea"/>
                          <a:ea typeface="+mj-ea"/>
                        </a:rPr>
                        <a:t>15</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10〜</a:t>
                      </a:r>
                      <a:endParaRPr lang="ja-JP" altLang="en-US" sz="9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200" b="0" i="0" u="none" strike="noStrike">
                          <a:solidFill>
                            <a:srgbClr val="000000"/>
                          </a:solidFill>
                          <a:effectLst/>
                          <a:latin typeface="+mj-ea"/>
                          <a:ea typeface="+mj-ea"/>
                        </a:rPr>
                        <a:t>　休憩</a:t>
                      </a:r>
                      <a:endParaRPr lang="ja-JP" altLang="en-US" sz="1200" b="0" i="0" u="none" strike="noStrike" dirty="0">
                        <a:solidFill>
                          <a:srgbClr val="000000"/>
                        </a:solidFill>
                        <a:effectLst/>
                        <a:latin typeface="+mj-ea"/>
                        <a:ea typeface="+mj-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26309651"/>
                  </a:ext>
                </a:extLst>
              </a:tr>
              <a:tr h="310948">
                <a:tc>
                  <a:txBody>
                    <a:bodyPr/>
                    <a:lstStyle/>
                    <a:p>
                      <a:pPr algn="ctr" fontAlgn="ctr"/>
                      <a:r>
                        <a:rPr lang="en-US" altLang="ja-JP" sz="900" b="0" i="0" u="none" strike="noStrike" dirty="0">
                          <a:solidFill>
                            <a:srgbClr val="000000"/>
                          </a:solidFill>
                          <a:effectLst/>
                          <a:latin typeface="+mj-ea"/>
                          <a:ea typeface="+mj-ea"/>
                        </a:rPr>
                        <a:t>15</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20〜</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グループワーク</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14"/>
                  </a:ext>
                </a:extLst>
              </a:tr>
              <a:tr h="310948">
                <a:tc>
                  <a:txBody>
                    <a:bodyPr/>
                    <a:lstStyle/>
                    <a:p>
                      <a:pPr algn="ctr" fontAlgn="ctr"/>
                      <a:r>
                        <a:rPr lang="en-US" altLang="ja-JP" sz="900" b="0" i="0" u="none" strike="noStrike" dirty="0">
                          <a:solidFill>
                            <a:srgbClr val="000000"/>
                          </a:solidFill>
                          <a:effectLst/>
                          <a:latin typeface="+mj-ea"/>
                          <a:ea typeface="+mj-ea"/>
                        </a:rPr>
                        <a:t>16</a:t>
                      </a:r>
                      <a:r>
                        <a:rPr lang="ja-JP" altLang="en-US" sz="900" b="0" i="0" u="none" strike="noStrike" dirty="0">
                          <a:solidFill>
                            <a:srgbClr val="000000"/>
                          </a:solidFill>
                          <a:effectLst/>
                          <a:latin typeface="+mj-ea"/>
                          <a:ea typeface="+mj-ea"/>
                        </a:rPr>
                        <a:t>：</a:t>
                      </a:r>
                      <a:r>
                        <a:rPr lang="en-US" altLang="ja-JP" sz="900" b="0" i="0" u="none" strike="noStrike" dirty="0">
                          <a:solidFill>
                            <a:srgbClr val="000000"/>
                          </a:solidFill>
                          <a:effectLst/>
                          <a:latin typeface="+mj-ea"/>
                          <a:ea typeface="+mj-ea"/>
                        </a:rPr>
                        <a:t>30</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200" b="0" i="0" u="none" strike="noStrike" dirty="0">
                          <a:solidFill>
                            <a:srgbClr val="000000"/>
                          </a:solidFill>
                          <a:effectLst/>
                          <a:latin typeface="+mj-ea"/>
                          <a:ea typeface="+mj-ea"/>
                        </a:rPr>
                        <a:t>　終了</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87393992"/>
                  </a:ext>
                </a:extLst>
              </a:tr>
            </a:tbl>
          </a:graphicData>
        </a:graphic>
      </p:graphicFrame>
      <p:sp>
        <p:nvSpPr>
          <p:cNvPr id="16" name="テキスト ボックス 15"/>
          <p:cNvSpPr txBox="1"/>
          <p:nvPr/>
        </p:nvSpPr>
        <p:spPr>
          <a:xfrm>
            <a:off x="356381" y="8770409"/>
            <a:ext cx="2569934" cy="276999"/>
          </a:xfrm>
          <a:prstGeom prst="rect">
            <a:avLst/>
          </a:prstGeom>
          <a:noFill/>
        </p:spPr>
        <p:txBody>
          <a:bodyPr wrap="none" rtlCol="0">
            <a:spAutoFit/>
          </a:bodyPr>
          <a:lstStyle/>
          <a:p>
            <a:r>
              <a:rPr lang="ja-JP" altLang="en-US" sz="1200" dirty="0"/>
              <a:t>◆各団体 生涯学習ポイントについて </a:t>
            </a:r>
            <a:endParaRPr kumimoji="1" lang="ja-JP" altLang="en-US" sz="1200" dirty="0"/>
          </a:p>
        </p:txBody>
      </p:sp>
      <p:sp>
        <p:nvSpPr>
          <p:cNvPr id="17" name="テキスト ボックス 16"/>
          <p:cNvSpPr txBox="1"/>
          <p:nvPr/>
        </p:nvSpPr>
        <p:spPr>
          <a:xfrm>
            <a:off x="357984" y="9086258"/>
            <a:ext cx="7149714" cy="646331"/>
          </a:xfrm>
          <a:prstGeom prst="rect">
            <a:avLst/>
          </a:prstGeom>
          <a:noFill/>
        </p:spPr>
        <p:txBody>
          <a:bodyPr wrap="none" rtlCol="0">
            <a:spAutoFit/>
          </a:bodyPr>
          <a:lstStyle/>
          <a:p>
            <a:r>
              <a:rPr lang="ja-JP" altLang="en-US" sz="1200" dirty="0"/>
              <a:t>・日本作業療法士協会の生涯学習ポイント認定の研修会となります。 </a:t>
            </a:r>
            <a:endParaRPr lang="en-US" altLang="ja-JP" sz="1200" dirty="0"/>
          </a:p>
          <a:p>
            <a:r>
              <a:rPr lang="ja-JP" altLang="en-US" sz="1200" dirty="0"/>
              <a:t>（第１部への参加のみでポイント付与対象となります）</a:t>
            </a:r>
            <a:endParaRPr lang="en-US" altLang="ja-JP" sz="1200" dirty="0"/>
          </a:p>
          <a:p>
            <a:r>
              <a:rPr lang="ja-JP" altLang="en-US" sz="1200" dirty="0"/>
              <a:t>・日本理学療法士協会、日本言語聴覚士協会のポイント認定は、協会の規定により付与対象外となります。</a:t>
            </a:r>
            <a:endParaRPr lang="en-US" altLang="ja-JP" sz="1200" dirty="0"/>
          </a:p>
        </p:txBody>
      </p:sp>
      <p:sp>
        <p:nvSpPr>
          <p:cNvPr id="18" name="テキスト ボックス 17"/>
          <p:cNvSpPr txBox="1"/>
          <p:nvPr/>
        </p:nvSpPr>
        <p:spPr>
          <a:xfrm>
            <a:off x="356381" y="7476991"/>
            <a:ext cx="1782667" cy="276999"/>
          </a:xfrm>
          <a:prstGeom prst="rect">
            <a:avLst/>
          </a:prstGeom>
          <a:noFill/>
        </p:spPr>
        <p:txBody>
          <a:bodyPr wrap="none" rtlCol="0">
            <a:spAutoFit/>
          </a:bodyPr>
          <a:lstStyle/>
          <a:p>
            <a:r>
              <a:rPr lang="ja-JP" altLang="en-US" sz="1200" dirty="0"/>
              <a:t>◆</a:t>
            </a:r>
            <a:r>
              <a:rPr lang="en-US" altLang="ja-JP" sz="1200" dirty="0"/>
              <a:t>ZOOM</a:t>
            </a:r>
            <a:r>
              <a:rPr lang="ja-JP" altLang="en-US" sz="1200" dirty="0"/>
              <a:t>視聴にあたって </a:t>
            </a:r>
            <a:endParaRPr kumimoji="1" lang="ja-JP" altLang="en-US" sz="1200" dirty="0"/>
          </a:p>
        </p:txBody>
      </p:sp>
      <p:sp>
        <p:nvSpPr>
          <p:cNvPr id="19" name="テキスト ボックス 18"/>
          <p:cNvSpPr txBox="1"/>
          <p:nvPr/>
        </p:nvSpPr>
        <p:spPr>
          <a:xfrm>
            <a:off x="356381" y="7792840"/>
            <a:ext cx="7151317" cy="938719"/>
          </a:xfrm>
          <a:prstGeom prst="rect">
            <a:avLst/>
          </a:prstGeom>
          <a:noFill/>
        </p:spPr>
        <p:txBody>
          <a:bodyPr wrap="none" rtlCol="0">
            <a:spAutoFit/>
          </a:bodyPr>
          <a:lstStyle/>
          <a:p>
            <a:r>
              <a:rPr lang="ja-JP" altLang="en-US" sz="1100" dirty="0"/>
              <a:t>・受講当日までに</a:t>
            </a:r>
            <a:r>
              <a:rPr lang="en-US" altLang="ja-JP" sz="1100" dirty="0"/>
              <a:t>ZOOM</a:t>
            </a:r>
            <a:r>
              <a:rPr lang="ja-JP" altLang="en-US" sz="1100" dirty="0"/>
              <a:t>アプリが必要になりますので、事前にダウンロードをお願いします。</a:t>
            </a:r>
            <a:endParaRPr lang="en-US" altLang="ja-JP" sz="1100" dirty="0"/>
          </a:p>
          <a:p>
            <a:r>
              <a:rPr lang="ja-JP" altLang="en-US" sz="1100" dirty="0"/>
              <a:t>・参加者の氏名は、主催者側から名前の照合ができるように「氏名（カタカナ）」へ変更をお願いします。</a:t>
            </a:r>
            <a:endParaRPr lang="en-US" altLang="ja-JP" sz="1100" dirty="0"/>
          </a:p>
          <a:p>
            <a:r>
              <a:rPr lang="ja-JP" altLang="en-US" sz="1100" dirty="0"/>
              <a:t>・研修内容の録画や録音は禁止となっております。</a:t>
            </a:r>
            <a:endParaRPr lang="en-US" altLang="ja-JP" sz="1100" dirty="0"/>
          </a:p>
          <a:p>
            <a:r>
              <a:rPr lang="ja-JP" altLang="en-US" sz="1100" dirty="0"/>
              <a:t>・その他、市町村支援参画に必要な条件は各職種で異なっているため、岡山県リハビリテーション専門職団体連絡会の</a:t>
            </a:r>
            <a:endParaRPr lang="en-US" altLang="ja-JP" sz="1100" dirty="0"/>
          </a:p>
          <a:p>
            <a:r>
              <a:rPr lang="ja-JP" altLang="en-US" sz="1100" dirty="0"/>
              <a:t>　ホームページ「ご協力いただく際のお願い（重要）」をご確認ください。</a:t>
            </a:r>
            <a:endParaRPr lang="en-US" altLang="ja-JP" sz="1100" dirty="0"/>
          </a:p>
        </p:txBody>
      </p:sp>
      <p:sp>
        <p:nvSpPr>
          <p:cNvPr id="2" name="テキスト ボックス 1">
            <a:extLst>
              <a:ext uri="{FF2B5EF4-FFF2-40B4-BE49-F238E27FC236}">
                <a16:creationId xmlns:a16="http://schemas.microsoft.com/office/drawing/2014/main" id="{43A097D8-603B-ED08-D02D-2576E02CC96E}"/>
              </a:ext>
            </a:extLst>
          </p:cNvPr>
          <p:cNvSpPr txBox="1"/>
          <p:nvPr/>
        </p:nvSpPr>
        <p:spPr>
          <a:xfrm>
            <a:off x="3988445" y="9771439"/>
            <a:ext cx="3430747" cy="830997"/>
          </a:xfrm>
          <a:prstGeom prst="rect">
            <a:avLst/>
          </a:prstGeom>
          <a:noFill/>
        </p:spPr>
        <p:txBody>
          <a:bodyPr wrap="square" rtlCol="0">
            <a:spAutoFit/>
          </a:bodyPr>
          <a:lstStyle/>
          <a:p>
            <a:pPr algn="r"/>
            <a:r>
              <a:rPr lang="ja-JP" altLang="en-US" sz="1200" dirty="0"/>
              <a:t>主催：</a:t>
            </a:r>
            <a:r>
              <a:rPr kumimoji="1" lang="ja-JP" altLang="en-US" sz="1200" dirty="0"/>
              <a:t>岡山県リハビリテーション専門職団体連絡会</a:t>
            </a:r>
            <a:endParaRPr kumimoji="1" lang="en-US" altLang="ja-JP" sz="1200" dirty="0"/>
          </a:p>
          <a:p>
            <a:pPr algn="r"/>
            <a:r>
              <a:rPr kumimoji="1" lang="ja-JP" altLang="en-US" sz="1200" dirty="0"/>
              <a:t>　　　　　</a:t>
            </a:r>
            <a:r>
              <a:rPr kumimoji="1" lang="zh-TW" altLang="en-US" sz="1200" dirty="0"/>
              <a:t>構成団体</a:t>
            </a:r>
            <a:r>
              <a:rPr kumimoji="1" lang="ja-JP" altLang="en-US" sz="1200" dirty="0"/>
              <a:t>　　</a:t>
            </a:r>
            <a:r>
              <a:rPr kumimoji="1" lang="en-US" altLang="zh-TW" sz="1200" dirty="0"/>
              <a:t>(</a:t>
            </a:r>
            <a:r>
              <a:rPr kumimoji="1" lang="zh-TW" altLang="en-US" sz="1200" dirty="0"/>
              <a:t>一社</a:t>
            </a:r>
            <a:r>
              <a:rPr kumimoji="1" lang="en-US" altLang="zh-TW" sz="1200" dirty="0"/>
              <a:t>)</a:t>
            </a:r>
            <a:r>
              <a:rPr kumimoji="1" lang="zh-TW" altLang="en-US" sz="1200" dirty="0"/>
              <a:t>岡山県理学療法士会</a:t>
            </a:r>
          </a:p>
          <a:p>
            <a:pPr algn="r"/>
            <a:r>
              <a:rPr kumimoji="1" lang="ja-JP" altLang="en-US" sz="1200" dirty="0"/>
              <a:t>　　　　　　　　　　　　　</a:t>
            </a:r>
            <a:r>
              <a:rPr kumimoji="1" lang="en-US" altLang="zh-TW" sz="1200" dirty="0"/>
              <a:t>(</a:t>
            </a:r>
            <a:r>
              <a:rPr kumimoji="1" lang="zh-TW" altLang="en-US" sz="1200" dirty="0"/>
              <a:t>一社</a:t>
            </a:r>
            <a:r>
              <a:rPr kumimoji="1" lang="en-US" altLang="zh-TW" sz="1200" dirty="0"/>
              <a:t>)</a:t>
            </a:r>
            <a:r>
              <a:rPr kumimoji="1" lang="zh-TW" altLang="en-US" sz="1200" dirty="0"/>
              <a:t>岡山県作業療法士会</a:t>
            </a:r>
          </a:p>
          <a:p>
            <a:pPr algn="r"/>
            <a:r>
              <a:rPr kumimoji="1" lang="ja-JP" altLang="en-US" sz="1200" dirty="0"/>
              <a:t>　　　　　　　　　　　　　</a:t>
            </a:r>
            <a:r>
              <a:rPr kumimoji="1" lang="en-US" altLang="zh-TW" sz="1200" dirty="0"/>
              <a:t>(</a:t>
            </a:r>
            <a:r>
              <a:rPr kumimoji="1" lang="zh-TW" altLang="en-US" sz="1200" dirty="0"/>
              <a:t>一社</a:t>
            </a:r>
            <a:r>
              <a:rPr kumimoji="1" lang="en-US" altLang="zh-TW" sz="1200" dirty="0"/>
              <a:t>)</a:t>
            </a:r>
            <a:r>
              <a:rPr kumimoji="1" lang="zh-TW" altLang="en-US" sz="1200" dirty="0"/>
              <a:t>岡山県言語聴覚士会</a:t>
            </a:r>
            <a:endParaRPr lang="en-US" altLang="zh-TW" sz="1200" dirty="0"/>
          </a:p>
        </p:txBody>
      </p:sp>
      <p:sp>
        <p:nvSpPr>
          <p:cNvPr id="7" name="テキスト ボックス 6">
            <a:extLst>
              <a:ext uri="{FF2B5EF4-FFF2-40B4-BE49-F238E27FC236}">
                <a16:creationId xmlns:a16="http://schemas.microsoft.com/office/drawing/2014/main" id="{95C457B1-FFB8-1700-B340-0CA84D81CD24}"/>
              </a:ext>
            </a:extLst>
          </p:cNvPr>
          <p:cNvSpPr txBox="1"/>
          <p:nvPr/>
        </p:nvSpPr>
        <p:spPr>
          <a:xfrm>
            <a:off x="3988445" y="10502786"/>
            <a:ext cx="1933308" cy="276999"/>
          </a:xfrm>
          <a:prstGeom prst="rect">
            <a:avLst/>
          </a:prstGeom>
          <a:noFill/>
        </p:spPr>
        <p:txBody>
          <a:bodyPr wrap="square">
            <a:spAutoFit/>
          </a:bodyPr>
          <a:lstStyle/>
          <a:p>
            <a:pPr marL="0" marR="0" lvl="0" indent="0" algn="r" defTabSz="101900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共催：市町村リハ職連絡会　　　　　</a:t>
            </a:r>
            <a:endParaRPr kumimoji="1" lang="zh-TW" altLang="en-US" sz="12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5897115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1.pptx" id="{D8CEF92E-E621-4889-A2C4-D44EA4896D94}" vid="{7BA0B976-7AA0-4750-86DE-53A6EBAC7E7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9040</TotalTime>
  <Words>851</Words>
  <Application>Microsoft Office PowerPoint</Application>
  <PresentationFormat>ユーザー設定</PresentationFormat>
  <Paragraphs>91</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HGMaruGothicMPRO</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reha-c</dc:creator>
  <cp:lastModifiedBy>英顕 酒井</cp:lastModifiedBy>
  <cp:revision>198</cp:revision>
  <cp:lastPrinted>2013-08-08T08:23:13Z</cp:lastPrinted>
  <dcterms:created xsi:type="dcterms:W3CDTF">2013-08-08T01:25:55Z</dcterms:created>
  <dcterms:modified xsi:type="dcterms:W3CDTF">2025-09-28T09:33:01Z</dcterms:modified>
</cp:coreProperties>
</file>