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3" r:id="rId1"/>
  </p:sldMasterIdLst>
  <p:notesMasterIdLst>
    <p:notesMasterId r:id="rId4"/>
  </p:notesMasterIdLst>
  <p:sldIdLst>
    <p:sldId id="261" r:id="rId2"/>
    <p:sldId id="262" r:id="rId3"/>
  </p:sldIdLst>
  <p:sldSz cx="7775575" cy="10907713"/>
  <p:notesSz cx="6888163" cy="10020300"/>
  <p:defaultTextStyle>
    <a:defPPr>
      <a:defRPr lang="ja-JP"/>
    </a:defPPr>
    <a:lvl1pPr marL="0" algn="l" defTabSz="1019007" rtl="0" eaLnBrk="1" latinLnBrk="0" hangingPunct="1">
      <a:defRPr kumimoji="1" sz="2006" kern="1200">
        <a:solidFill>
          <a:schemeClr val="tx1"/>
        </a:solidFill>
        <a:latin typeface="+mn-lt"/>
        <a:ea typeface="+mn-ea"/>
        <a:cs typeface="+mn-cs"/>
      </a:defRPr>
    </a:lvl1pPr>
    <a:lvl2pPr marL="509504" algn="l" defTabSz="1019007" rtl="0" eaLnBrk="1" latinLnBrk="0" hangingPunct="1">
      <a:defRPr kumimoji="1" sz="2006" kern="1200">
        <a:solidFill>
          <a:schemeClr val="tx1"/>
        </a:solidFill>
        <a:latin typeface="+mn-lt"/>
        <a:ea typeface="+mn-ea"/>
        <a:cs typeface="+mn-cs"/>
      </a:defRPr>
    </a:lvl2pPr>
    <a:lvl3pPr marL="1019007" algn="l" defTabSz="1019007" rtl="0" eaLnBrk="1" latinLnBrk="0" hangingPunct="1">
      <a:defRPr kumimoji="1" sz="2006" kern="1200">
        <a:solidFill>
          <a:schemeClr val="tx1"/>
        </a:solidFill>
        <a:latin typeface="+mn-lt"/>
        <a:ea typeface="+mn-ea"/>
        <a:cs typeface="+mn-cs"/>
      </a:defRPr>
    </a:lvl3pPr>
    <a:lvl4pPr marL="1528511" algn="l" defTabSz="1019007" rtl="0" eaLnBrk="1" latinLnBrk="0" hangingPunct="1">
      <a:defRPr kumimoji="1" sz="2006" kern="1200">
        <a:solidFill>
          <a:schemeClr val="tx1"/>
        </a:solidFill>
        <a:latin typeface="+mn-lt"/>
        <a:ea typeface="+mn-ea"/>
        <a:cs typeface="+mn-cs"/>
      </a:defRPr>
    </a:lvl4pPr>
    <a:lvl5pPr marL="2038015" algn="l" defTabSz="1019007" rtl="0" eaLnBrk="1" latinLnBrk="0" hangingPunct="1">
      <a:defRPr kumimoji="1" sz="2006" kern="1200">
        <a:solidFill>
          <a:schemeClr val="tx1"/>
        </a:solidFill>
        <a:latin typeface="+mn-lt"/>
        <a:ea typeface="+mn-ea"/>
        <a:cs typeface="+mn-cs"/>
      </a:defRPr>
    </a:lvl5pPr>
    <a:lvl6pPr marL="2547518" algn="l" defTabSz="1019007" rtl="0" eaLnBrk="1" latinLnBrk="0" hangingPunct="1">
      <a:defRPr kumimoji="1" sz="2006" kern="1200">
        <a:solidFill>
          <a:schemeClr val="tx1"/>
        </a:solidFill>
        <a:latin typeface="+mn-lt"/>
        <a:ea typeface="+mn-ea"/>
        <a:cs typeface="+mn-cs"/>
      </a:defRPr>
    </a:lvl6pPr>
    <a:lvl7pPr marL="3057022" algn="l" defTabSz="1019007" rtl="0" eaLnBrk="1" latinLnBrk="0" hangingPunct="1">
      <a:defRPr kumimoji="1" sz="2006" kern="1200">
        <a:solidFill>
          <a:schemeClr val="tx1"/>
        </a:solidFill>
        <a:latin typeface="+mn-lt"/>
        <a:ea typeface="+mn-ea"/>
        <a:cs typeface="+mn-cs"/>
      </a:defRPr>
    </a:lvl7pPr>
    <a:lvl8pPr marL="3566526" algn="l" defTabSz="1019007" rtl="0" eaLnBrk="1" latinLnBrk="0" hangingPunct="1">
      <a:defRPr kumimoji="1" sz="2006" kern="1200">
        <a:solidFill>
          <a:schemeClr val="tx1"/>
        </a:solidFill>
        <a:latin typeface="+mn-lt"/>
        <a:ea typeface="+mn-ea"/>
        <a:cs typeface="+mn-cs"/>
      </a:defRPr>
    </a:lvl8pPr>
    <a:lvl9pPr marL="4076029" algn="l" defTabSz="1019007" rtl="0" eaLnBrk="1" latinLnBrk="0" hangingPunct="1">
      <a:defRPr kumimoji="1" sz="2006"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435">
          <p15:clr>
            <a:srgbClr val="A4A3A4"/>
          </p15:clr>
        </p15:guide>
        <p15:guide id="2" pos="2449">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user" initials="u" lastIdx="1"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8DC21F"/>
    <a:srgbClr val="7CAB1C"/>
    <a:srgbClr val="9EABB4"/>
    <a:srgbClr val="01B2B6"/>
    <a:srgbClr val="0089D1"/>
    <a:srgbClr val="FF3B77"/>
    <a:srgbClr val="141414"/>
    <a:srgbClr val="AA8755"/>
    <a:srgbClr val="DDBB3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250" autoAdjust="0"/>
    <p:restoredTop sz="86395"/>
  </p:normalViewPr>
  <p:slideViewPr>
    <p:cSldViewPr snapToGrid="0">
      <p:cViewPr varScale="1">
        <p:scale>
          <a:sx n="70" d="100"/>
          <a:sy n="70" d="100"/>
        </p:scale>
        <p:origin x="3048" y="78"/>
      </p:cViewPr>
      <p:guideLst>
        <p:guide orient="horz" pos="3435"/>
        <p:guide pos="2449"/>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commentAuthors" Target="commentAuthors.xml"/><Relationship Id="rId4" Type="http://schemas.openxmlformats.org/officeDocument/2006/relationships/notesMaster" Target="notesMasters/notesMaster1.xml"/><Relationship Id="rId9"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2" y="0"/>
            <a:ext cx="2984870" cy="502755"/>
          </a:xfrm>
          <a:prstGeom prst="rect">
            <a:avLst/>
          </a:prstGeom>
        </p:spPr>
        <p:txBody>
          <a:bodyPr vert="horz" lIns="92455" tIns="46227" rIns="92455" bIns="46227" rtlCol="0"/>
          <a:lstStyle>
            <a:lvl1pPr algn="l">
              <a:defRPr sz="1200"/>
            </a:lvl1pPr>
          </a:lstStyle>
          <a:p>
            <a:endParaRPr kumimoji="1" lang="ja-JP" altLang="en-US"/>
          </a:p>
        </p:txBody>
      </p:sp>
      <p:sp>
        <p:nvSpPr>
          <p:cNvPr id="3" name="日付プレースホルダー 2"/>
          <p:cNvSpPr>
            <a:spLocks noGrp="1"/>
          </p:cNvSpPr>
          <p:nvPr>
            <p:ph type="dt" idx="1"/>
          </p:nvPr>
        </p:nvSpPr>
        <p:spPr>
          <a:xfrm>
            <a:off x="3901701" y="0"/>
            <a:ext cx="2984870" cy="502755"/>
          </a:xfrm>
          <a:prstGeom prst="rect">
            <a:avLst/>
          </a:prstGeom>
        </p:spPr>
        <p:txBody>
          <a:bodyPr vert="horz" lIns="92455" tIns="46227" rIns="92455" bIns="46227" rtlCol="0"/>
          <a:lstStyle>
            <a:lvl1pPr algn="r">
              <a:defRPr sz="1200"/>
            </a:lvl1pPr>
          </a:lstStyle>
          <a:p>
            <a:fld id="{70F99883-74AE-4A2C-81B7-5B86A08198C0}" type="datetimeFigureOut">
              <a:rPr kumimoji="1" lang="ja-JP" altLang="en-US" smtClean="0"/>
              <a:pPr/>
              <a:t>2025/9/18</a:t>
            </a:fld>
            <a:endParaRPr kumimoji="1" lang="ja-JP" altLang="en-US"/>
          </a:p>
        </p:txBody>
      </p:sp>
      <p:sp>
        <p:nvSpPr>
          <p:cNvPr id="4" name="スライド イメージ プレースホルダー 3"/>
          <p:cNvSpPr>
            <a:spLocks noGrp="1" noRot="1" noChangeAspect="1"/>
          </p:cNvSpPr>
          <p:nvPr>
            <p:ph type="sldImg" idx="2"/>
          </p:nvPr>
        </p:nvSpPr>
        <p:spPr>
          <a:xfrm>
            <a:off x="2238375" y="1250950"/>
            <a:ext cx="2411413" cy="3384550"/>
          </a:xfrm>
          <a:prstGeom prst="rect">
            <a:avLst/>
          </a:prstGeom>
          <a:noFill/>
          <a:ln w="12700">
            <a:solidFill>
              <a:prstClr val="black"/>
            </a:solidFill>
          </a:ln>
        </p:spPr>
        <p:txBody>
          <a:bodyPr vert="horz" lIns="92455" tIns="46227" rIns="92455" bIns="46227" rtlCol="0" anchor="ctr"/>
          <a:lstStyle/>
          <a:p>
            <a:endParaRPr lang="ja-JP" altLang="en-US"/>
          </a:p>
        </p:txBody>
      </p:sp>
      <p:sp>
        <p:nvSpPr>
          <p:cNvPr id="5" name="ノート プレースホルダー 4"/>
          <p:cNvSpPr>
            <a:spLocks noGrp="1"/>
          </p:cNvSpPr>
          <p:nvPr>
            <p:ph type="body" sz="quarter" idx="3"/>
          </p:nvPr>
        </p:nvSpPr>
        <p:spPr>
          <a:xfrm>
            <a:off x="688817" y="4822270"/>
            <a:ext cx="5510530" cy="3945493"/>
          </a:xfrm>
          <a:prstGeom prst="rect">
            <a:avLst/>
          </a:prstGeom>
        </p:spPr>
        <p:txBody>
          <a:bodyPr vert="horz" lIns="92455" tIns="46227" rIns="92455" bIns="46227"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2" y="9517549"/>
            <a:ext cx="2984870" cy="502754"/>
          </a:xfrm>
          <a:prstGeom prst="rect">
            <a:avLst/>
          </a:prstGeom>
        </p:spPr>
        <p:txBody>
          <a:bodyPr vert="horz" lIns="92455" tIns="46227" rIns="92455" bIns="46227"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901701" y="9517549"/>
            <a:ext cx="2984870" cy="502754"/>
          </a:xfrm>
          <a:prstGeom prst="rect">
            <a:avLst/>
          </a:prstGeom>
        </p:spPr>
        <p:txBody>
          <a:bodyPr vert="horz" lIns="92455" tIns="46227" rIns="92455" bIns="46227" rtlCol="0" anchor="b"/>
          <a:lstStyle>
            <a:lvl1pPr algn="r">
              <a:defRPr sz="1200"/>
            </a:lvl1pPr>
          </a:lstStyle>
          <a:p>
            <a:fld id="{ACD93CC5-A9B8-46A1-B8C3-70AA73E05DA2}" type="slidenum">
              <a:rPr kumimoji="1" lang="ja-JP" altLang="en-US" smtClean="0"/>
              <a:pPr/>
              <a:t>‹#›</a:t>
            </a:fld>
            <a:endParaRPr kumimoji="1" lang="ja-JP" altLang="en-US"/>
          </a:p>
        </p:txBody>
      </p:sp>
    </p:spTree>
    <p:extLst>
      <p:ext uri="{BB962C8B-B14F-4D97-AF65-F5344CB8AC3E}">
        <p14:creationId xmlns:p14="http://schemas.microsoft.com/office/powerpoint/2010/main" val="3670022972"/>
      </p:ext>
    </p:extLst>
  </p:cSld>
  <p:clrMap bg1="lt1" tx1="dk1" bg2="lt2" tx2="dk2" accent1="accent1" accent2="accent2" accent3="accent3" accent4="accent4" accent5="accent5" accent6="accent6" hlink="hlink" folHlink="folHlink"/>
  <p:notesStyle>
    <a:lvl1pPr marL="0" algn="l" defTabSz="1019007" rtl="0" eaLnBrk="1" latinLnBrk="0" hangingPunct="1">
      <a:defRPr kumimoji="1" sz="1337" kern="1200">
        <a:solidFill>
          <a:schemeClr val="tx1"/>
        </a:solidFill>
        <a:latin typeface="+mn-lt"/>
        <a:ea typeface="+mn-ea"/>
        <a:cs typeface="+mn-cs"/>
      </a:defRPr>
    </a:lvl1pPr>
    <a:lvl2pPr marL="509504" algn="l" defTabSz="1019007" rtl="0" eaLnBrk="1" latinLnBrk="0" hangingPunct="1">
      <a:defRPr kumimoji="1" sz="1337" kern="1200">
        <a:solidFill>
          <a:schemeClr val="tx1"/>
        </a:solidFill>
        <a:latin typeface="+mn-lt"/>
        <a:ea typeface="+mn-ea"/>
        <a:cs typeface="+mn-cs"/>
      </a:defRPr>
    </a:lvl2pPr>
    <a:lvl3pPr marL="1019007" algn="l" defTabSz="1019007" rtl="0" eaLnBrk="1" latinLnBrk="0" hangingPunct="1">
      <a:defRPr kumimoji="1" sz="1337" kern="1200">
        <a:solidFill>
          <a:schemeClr val="tx1"/>
        </a:solidFill>
        <a:latin typeface="+mn-lt"/>
        <a:ea typeface="+mn-ea"/>
        <a:cs typeface="+mn-cs"/>
      </a:defRPr>
    </a:lvl3pPr>
    <a:lvl4pPr marL="1528511" algn="l" defTabSz="1019007" rtl="0" eaLnBrk="1" latinLnBrk="0" hangingPunct="1">
      <a:defRPr kumimoji="1" sz="1337" kern="1200">
        <a:solidFill>
          <a:schemeClr val="tx1"/>
        </a:solidFill>
        <a:latin typeface="+mn-lt"/>
        <a:ea typeface="+mn-ea"/>
        <a:cs typeface="+mn-cs"/>
      </a:defRPr>
    </a:lvl4pPr>
    <a:lvl5pPr marL="2038015" algn="l" defTabSz="1019007" rtl="0" eaLnBrk="1" latinLnBrk="0" hangingPunct="1">
      <a:defRPr kumimoji="1" sz="1337" kern="1200">
        <a:solidFill>
          <a:schemeClr val="tx1"/>
        </a:solidFill>
        <a:latin typeface="+mn-lt"/>
        <a:ea typeface="+mn-ea"/>
        <a:cs typeface="+mn-cs"/>
      </a:defRPr>
    </a:lvl5pPr>
    <a:lvl6pPr marL="2547518" algn="l" defTabSz="1019007" rtl="0" eaLnBrk="1" latinLnBrk="0" hangingPunct="1">
      <a:defRPr kumimoji="1" sz="1337" kern="1200">
        <a:solidFill>
          <a:schemeClr val="tx1"/>
        </a:solidFill>
        <a:latin typeface="+mn-lt"/>
        <a:ea typeface="+mn-ea"/>
        <a:cs typeface="+mn-cs"/>
      </a:defRPr>
    </a:lvl6pPr>
    <a:lvl7pPr marL="3057022" algn="l" defTabSz="1019007" rtl="0" eaLnBrk="1" latinLnBrk="0" hangingPunct="1">
      <a:defRPr kumimoji="1" sz="1337" kern="1200">
        <a:solidFill>
          <a:schemeClr val="tx1"/>
        </a:solidFill>
        <a:latin typeface="+mn-lt"/>
        <a:ea typeface="+mn-ea"/>
        <a:cs typeface="+mn-cs"/>
      </a:defRPr>
    </a:lvl7pPr>
    <a:lvl8pPr marL="3566526" algn="l" defTabSz="1019007" rtl="0" eaLnBrk="1" latinLnBrk="0" hangingPunct="1">
      <a:defRPr kumimoji="1" sz="1337" kern="1200">
        <a:solidFill>
          <a:schemeClr val="tx1"/>
        </a:solidFill>
        <a:latin typeface="+mn-lt"/>
        <a:ea typeface="+mn-ea"/>
        <a:cs typeface="+mn-cs"/>
      </a:defRPr>
    </a:lvl8pPr>
    <a:lvl9pPr marL="4076029" algn="l" defTabSz="1019007" rtl="0" eaLnBrk="1" latinLnBrk="0" hangingPunct="1">
      <a:defRPr kumimoji="1" sz="1337"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userDrawn="1">
  <p:cSld name="1_タイトル スライド">
    <p:spTree>
      <p:nvGrpSpPr>
        <p:cNvPr id="1" name=""/>
        <p:cNvGrpSpPr/>
        <p:nvPr/>
      </p:nvGrpSpPr>
      <p:grpSpPr>
        <a:xfrm>
          <a:off x="0" y="0"/>
          <a:ext cx="0" cy="0"/>
          <a:chOff x="0" y="0"/>
          <a:chExt cx="0" cy="0"/>
        </a:xfrm>
      </p:grpSpPr>
    </p:spTree>
    <p:extLst>
      <p:ext uri="{BB962C8B-B14F-4D97-AF65-F5344CB8AC3E}">
        <p14:creationId xmlns:p14="http://schemas.microsoft.com/office/powerpoint/2010/main" val="340071406"/>
      </p:ext>
    </p:extLst>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78048878"/>
      </p:ext>
    </p:extLst>
  </p:cSld>
  <p:clrMap bg1="lt1" tx1="dk1" bg2="lt2" tx2="dk2" accent1="accent1" accent2="accent2" accent3="accent3" accent4="accent4" accent5="accent5" accent6="accent6" hlink="hlink" folHlink="folHlink"/>
  <p:sldLayoutIdLst>
    <p:sldLayoutId id="2147483675" r:id="rId1"/>
  </p:sldLayoutIdLst>
  <p:txStyles>
    <p:titleStyle>
      <a:lvl1pPr algn="l" defTabSz="777514" rtl="0" eaLnBrk="1" latinLnBrk="0" hangingPunct="1">
        <a:lnSpc>
          <a:spcPct val="90000"/>
        </a:lnSpc>
        <a:spcBef>
          <a:spcPct val="0"/>
        </a:spcBef>
        <a:buNone/>
        <a:defRPr kumimoji="1" sz="3741" kern="1200">
          <a:solidFill>
            <a:schemeClr val="tx1"/>
          </a:solidFill>
          <a:latin typeface="+mj-lt"/>
          <a:ea typeface="+mj-ea"/>
          <a:cs typeface="+mj-cs"/>
        </a:defRPr>
      </a:lvl1pPr>
    </p:titleStyle>
    <p:bodyStyle>
      <a:lvl1pPr marL="194379" indent="-194379" algn="l" defTabSz="777514" rtl="0" eaLnBrk="1" latinLnBrk="0" hangingPunct="1">
        <a:lnSpc>
          <a:spcPct val="90000"/>
        </a:lnSpc>
        <a:spcBef>
          <a:spcPts val="850"/>
        </a:spcBef>
        <a:buFont typeface="Arial" panose="020B0604020202020204" pitchFamily="34" charset="0"/>
        <a:buChar char="•"/>
        <a:defRPr kumimoji="1" sz="2381" kern="1200">
          <a:solidFill>
            <a:schemeClr val="tx1"/>
          </a:solidFill>
          <a:latin typeface="+mn-lt"/>
          <a:ea typeface="+mn-ea"/>
          <a:cs typeface="+mn-cs"/>
        </a:defRPr>
      </a:lvl1pPr>
      <a:lvl2pPr marL="583136" indent="-194379" algn="l" defTabSz="777514" rtl="0" eaLnBrk="1" latinLnBrk="0" hangingPunct="1">
        <a:lnSpc>
          <a:spcPct val="90000"/>
        </a:lnSpc>
        <a:spcBef>
          <a:spcPts val="425"/>
        </a:spcBef>
        <a:buFont typeface="Arial" panose="020B0604020202020204" pitchFamily="34" charset="0"/>
        <a:buChar char="•"/>
        <a:defRPr kumimoji="1" sz="2041" kern="1200">
          <a:solidFill>
            <a:schemeClr val="tx1"/>
          </a:solidFill>
          <a:latin typeface="+mn-lt"/>
          <a:ea typeface="+mn-ea"/>
          <a:cs typeface="+mn-cs"/>
        </a:defRPr>
      </a:lvl2pPr>
      <a:lvl3pPr marL="971893" indent="-194379" algn="l" defTabSz="777514" rtl="0" eaLnBrk="1" latinLnBrk="0" hangingPunct="1">
        <a:lnSpc>
          <a:spcPct val="90000"/>
        </a:lnSpc>
        <a:spcBef>
          <a:spcPts val="425"/>
        </a:spcBef>
        <a:buFont typeface="Arial" panose="020B0604020202020204" pitchFamily="34" charset="0"/>
        <a:buChar char="•"/>
        <a:defRPr kumimoji="1" sz="1701" kern="1200">
          <a:solidFill>
            <a:schemeClr val="tx1"/>
          </a:solidFill>
          <a:latin typeface="+mn-lt"/>
          <a:ea typeface="+mn-ea"/>
          <a:cs typeface="+mn-cs"/>
        </a:defRPr>
      </a:lvl3pPr>
      <a:lvl4pPr marL="1360650" indent="-194379" algn="l" defTabSz="777514" rtl="0" eaLnBrk="1" latinLnBrk="0" hangingPunct="1">
        <a:lnSpc>
          <a:spcPct val="90000"/>
        </a:lnSpc>
        <a:spcBef>
          <a:spcPts val="425"/>
        </a:spcBef>
        <a:buFont typeface="Arial" panose="020B0604020202020204" pitchFamily="34" charset="0"/>
        <a:buChar char="•"/>
        <a:defRPr kumimoji="1" sz="1531" kern="1200">
          <a:solidFill>
            <a:schemeClr val="tx1"/>
          </a:solidFill>
          <a:latin typeface="+mn-lt"/>
          <a:ea typeface="+mn-ea"/>
          <a:cs typeface="+mn-cs"/>
        </a:defRPr>
      </a:lvl4pPr>
      <a:lvl5pPr marL="1749407" indent="-194379" algn="l" defTabSz="777514" rtl="0" eaLnBrk="1" latinLnBrk="0" hangingPunct="1">
        <a:lnSpc>
          <a:spcPct val="90000"/>
        </a:lnSpc>
        <a:spcBef>
          <a:spcPts val="425"/>
        </a:spcBef>
        <a:buFont typeface="Arial" panose="020B0604020202020204" pitchFamily="34" charset="0"/>
        <a:buChar char="•"/>
        <a:defRPr kumimoji="1" sz="1531" kern="1200">
          <a:solidFill>
            <a:schemeClr val="tx1"/>
          </a:solidFill>
          <a:latin typeface="+mn-lt"/>
          <a:ea typeface="+mn-ea"/>
          <a:cs typeface="+mn-cs"/>
        </a:defRPr>
      </a:lvl5pPr>
      <a:lvl6pPr marL="2138164" indent="-194379" algn="l" defTabSz="777514" rtl="0" eaLnBrk="1" latinLnBrk="0" hangingPunct="1">
        <a:lnSpc>
          <a:spcPct val="90000"/>
        </a:lnSpc>
        <a:spcBef>
          <a:spcPts val="425"/>
        </a:spcBef>
        <a:buFont typeface="Arial" panose="020B0604020202020204" pitchFamily="34" charset="0"/>
        <a:buChar char="•"/>
        <a:defRPr kumimoji="1" sz="1531" kern="1200">
          <a:solidFill>
            <a:schemeClr val="tx1"/>
          </a:solidFill>
          <a:latin typeface="+mn-lt"/>
          <a:ea typeface="+mn-ea"/>
          <a:cs typeface="+mn-cs"/>
        </a:defRPr>
      </a:lvl6pPr>
      <a:lvl7pPr marL="2526922" indent="-194379" algn="l" defTabSz="777514" rtl="0" eaLnBrk="1" latinLnBrk="0" hangingPunct="1">
        <a:lnSpc>
          <a:spcPct val="90000"/>
        </a:lnSpc>
        <a:spcBef>
          <a:spcPts val="425"/>
        </a:spcBef>
        <a:buFont typeface="Arial" panose="020B0604020202020204" pitchFamily="34" charset="0"/>
        <a:buChar char="•"/>
        <a:defRPr kumimoji="1" sz="1531" kern="1200">
          <a:solidFill>
            <a:schemeClr val="tx1"/>
          </a:solidFill>
          <a:latin typeface="+mn-lt"/>
          <a:ea typeface="+mn-ea"/>
          <a:cs typeface="+mn-cs"/>
        </a:defRPr>
      </a:lvl7pPr>
      <a:lvl8pPr marL="2915679" indent="-194379" algn="l" defTabSz="777514" rtl="0" eaLnBrk="1" latinLnBrk="0" hangingPunct="1">
        <a:lnSpc>
          <a:spcPct val="90000"/>
        </a:lnSpc>
        <a:spcBef>
          <a:spcPts val="425"/>
        </a:spcBef>
        <a:buFont typeface="Arial" panose="020B0604020202020204" pitchFamily="34" charset="0"/>
        <a:buChar char="•"/>
        <a:defRPr kumimoji="1" sz="1531" kern="1200">
          <a:solidFill>
            <a:schemeClr val="tx1"/>
          </a:solidFill>
          <a:latin typeface="+mn-lt"/>
          <a:ea typeface="+mn-ea"/>
          <a:cs typeface="+mn-cs"/>
        </a:defRPr>
      </a:lvl8pPr>
      <a:lvl9pPr marL="3304436" indent="-194379" algn="l" defTabSz="777514" rtl="0" eaLnBrk="1" latinLnBrk="0" hangingPunct="1">
        <a:lnSpc>
          <a:spcPct val="90000"/>
        </a:lnSpc>
        <a:spcBef>
          <a:spcPts val="425"/>
        </a:spcBef>
        <a:buFont typeface="Arial" panose="020B0604020202020204" pitchFamily="34" charset="0"/>
        <a:buChar char="•"/>
        <a:defRPr kumimoji="1" sz="1531" kern="1200">
          <a:solidFill>
            <a:schemeClr val="tx1"/>
          </a:solidFill>
          <a:latin typeface="+mn-lt"/>
          <a:ea typeface="+mn-ea"/>
          <a:cs typeface="+mn-cs"/>
        </a:defRPr>
      </a:lvl9pPr>
    </p:bodyStyle>
    <p:otherStyle>
      <a:defPPr>
        <a:defRPr lang="en-US"/>
      </a:defPPr>
      <a:lvl1pPr marL="0" algn="l" defTabSz="777514" rtl="0" eaLnBrk="1" latinLnBrk="0" hangingPunct="1">
        <a:defRPr kumimoji="1" sz="1531" kern="1200">
          <a:solidFill>
            <a:schemeClr val="tx1"/>
          </a:solidFill>
          <a:latin typeface="+mn-lt"/>
          <a:ea typeface="+mn-ea"/>
          <a:cs typeface="+mn-cs"/>
        </a:defRPr>
      </a:lvl1pPr>
      <a:lvl2pPr marL="388757" algn="l" defTabSz="777514" rtl="0" eaLnBrk="1" latinLnBrk="0" hangingPunct="1">
        <a:defRPr kumimoji="1" sz="1531" kern="1200">
          <a:solidFill>
            <a:schemeClr val="tx1"/>
          </a:solidFill>
          <a:latin typeface="+mn-lt"/>
          <a:ea typeface="+mn-ea"/>
          <a:cs typeface="+mn-cs"/>
        </a:defRPr>
      </a:lvl2pPr>
      <a:lvl3pPr marL="777514" algn="l" defTabSz="777514" rtl="0" eaLnBrk="1" latinLnBrk="0" hangingPunct="1">
        <a:defRPr kumimoji="1" sz="1531" kern="1200">
          <a:solidFill>
            <a:schemeClr val="tx1"/>
          </a:solidFill>
          <a:latin typeface="+mn-lt"/>
          <a:ea typeface="+mn-ea"/>
          <a:cs typeface="+mn-cs"/>
        </a:defRPr>
      </a:lvl3pPr>
      <a:lvl4pPr marL="1166271" algn="l" defTabSz="777514" rtl="0" eaLnBrk="1" latinLnBrk="0" hangingPunct="1">
        <a:defRPr kumimoji="1" sz="1531" kern="1200">
          <a:solidFill>
            <a:schemeClr val="tx1"/>
          </a:solidFill>
          <a:latin typeface="+mn-lt"/>
          <a:ea typeface="+mn-ea"/>
          <a:cs typeface="+mn-cs"/>
        </a:defRPr>
      </a:lvl4pPr>
      <a:lvl5pPr marL="1555029" algn="l" defTabSz="777514" rtl="0" eaLnBrk="1" latinLnBrk="0" hangingPunct="1">
        <a:defRPr kumimoji="1" sz="1531" kern="1200">
          <a:solidFill>
            <a:schemeClr val="tx1"/>
          </a:solidFill>
          <a:latin typeface="+mn-lt"/>
          <a:ea typeface="+mn-ea"/>
          <a:cs typeface="+mn-cs"/>
        </a:defRPr>
      </a:lvl5pPr>
      <a:lvl6pPr marL="1943786" algn="l" defTabSz="777514" rtl="0" eaLnBrk="1" latinLnBrk="0" hangingPunct="1">
        <a:defRPr kumimoji="1" sz="1531" kern="1200">
          <a:solidFill>
            <a:schemeClr val="tx1"/>
          </a:solidFill>
          <a:latin typeface="+mn-lt"/>
          <a:ea typeface="+mn-ea"/>
          <a:cs typeface="+mn-cs"/>
        </a:defRPr>
      </a:lvl6pPr>
      <a:lvl7pPr marL="2332543" algn="l" defTabSz="777514" rtl="0" eaLnBrk="1" latinLnBrk="0" hangingPunct="1">
        <a:defRPr kumimoji="1" sz="1531" kern="1200">
          <a:solidFill>
            <a:schemeClr val="tx1"/>
          </a:solidFill>
          <a:latin typeface="+mn-lt"/>
          <a:ea typeface="+mn-ea"/>
          <a:cs typeface="+mn-cs"/>
        </a:defRPr>
      </a:lvl7pPr>
      <a:lvl8pPr marL="2721300" algn="l" defTabSz="777514" rtl="0" eaLnBrk="1" latinLnBrk="0" hangingPunct="1">
        <a:defRPr kumimoji="1" sz="1531" kern="1200">
          <a:solidFill>
            <a:schemeClr val="tx1"/>
          </a:solidFill>
          <a:latin typeface="+mn-lt"/>
          <a:ea typeface="+mn-ea"/>
          <a:cs typeface="+mn-cs"/>
        </a:defRPr>
      </a:lvl8pPr>
      <a:lvl9pPr marL="3110057" algn="l" defTabSz="777514" rtl="0" eaLnBrk="1" latinLnBrk="0" hangingPunct="1">
        <a:defRPr kumimoji="1" sz="1531"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alpha val="52000"/>
          </a:schemeClr>
        </a:solidFill>
        <a:effectLst/>
      </p:bgPr>
    </p:bg>
    <p:spTree>
      <p:nvGrpSpPr>
        <p:cNvPr id="1" name=""/>
        <p:cNvGrpSpPr/>
        <p:nvPr/>
      </p:nvGrpSpPr>
      <p:grpSpPr>
        <a:xfrm>
          <a:off x="0" y="0"/>
          <a:ext cx="0" cy="0"/>
          <a:chOff x="0" y="0"/>
          <a:chExt cx="0" cy="0"/>
        </a:xfrm>
      </p:grpSpPr>
      <p:sp>
        <p:nvSpPr>
          <p:cNvPr id="7" name="正方形/長方形 6"/>
          <p:cNvSpPr/>
          <p:nvPr/>
        </p:nvSpPr>
        <p:spPr>
          <a:xfrm>
            <a:off x="0" y="-1"/>
            <a:ext cx="7775574" cy="5589376"/>
          </a:xfrm>
          <a:prstGeom prst="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4" name="テキスト ボックス 3"/>
          <p:cNvSpPr txBox="1"/>
          <p:nvPr/>
        </p:nvSpPr>
        <p:spPr>
          <a:xfrm>
            <a:off x="347454" y="470961"/>
            <a:ext cx="7031866" cy="954107"/>
          </a:xfrm>
          <a:prstGeom prst="rect">
            <a:avLst/>
          </a:prstGeom>
          <a:noFill/>
        </p:spPr>
        <p:txBody>
          <a:bodyPr wrap="square" rtlCol="0">
            <a:spAutoFit/>
          </a:bodyPr>
          <a:lstStyle/>
          <a:p>
            <a:pPr algn="ctr"/>
            <a:r>
              <a:rPr lang="ja-JP" altLang="en-US" sz="2800" b="1" dirty="0">
                <a:solidFill>
                  <a:srgbClr val="0070C0"/>
                </a:solidFill>
                <a:effectLst>
                  <a:glow rad="88900">
                    <a:schemeClr val="bg1"/>
                  </a:glow>
                  <a:outerShdw blurRad="38100" dist="38100" dir="2700000" algn="tl">
                    <a:srgbClr val="000000">
                      <a:alpha val="43137"/>
                    </a:srgbClr>
                  </a:outerShdw>
                </a:effectLst>
              </a:rPr>
              <a:t>地域ケア会議特化型研修会　導入研修</a:t>
            </a:r>
            <a:endParaRPr lang="en-US" altLang="ja-JP" sz="2800" b="1" dirty="0">
              <a:solidFill>
                <a:srgbClr val="0070C0"/>
              </a:solidFill>
              <a:effectLst>
                <a:glow rad="88900">
                  <a:schemeClr val="bg1"/>
                </a:glow>
                <a:outerShdw blurRad="38100" dist="38100" dir="2700000" algn="tl">
                  <a:srgbClr val="000000">
                    <a:alpha val="43137"/>
                  </a:srgbClr>
                </a:outerShdw>
              </a:effectLst>
            </a:endParaRPr>
          </a:p>
          <a:p>
            <a:pPr algn="ctr"/>
            <a:r>
              <a:rPr kumimoji="1" lang="ja-JP" altLang="en-US" sz="2800" b="1" dirty="0">
                <a:solidFill>
                  <a:srgbClr val="0070C0"/>
                </a:solidFill>
                <a:effectLst>
                  <a:glow rad="88900">
                    <a:schemeClr val="bg1"/>
                  </a:glow>
                  <a:outerShdw blurRad="38100" dist="38100" dir="2700000" algn="tl">
                    <a:srgbClr val="000000">
                      <a:alpha val="43137"/>
                    </a:srgbClr>
                  </a:outerShdw>
                </a:effectLst>
              </a:rPr>
              <a:t>～明日から活かせるリハ職の自立支援～</a:t>
            </a:r>
          </a:p>
        </p:txBody>
      </p:sp>
      <p:sp>
        <p:nvSpPr>
          <p:cNvPr id="2" name="正方形/長方形 1"/>
          <p:cNvSpPr/>
          <p:nvPr/>
        </p:nvSpPr>
        <p:spPr>
          <a:xfrm>
            <a:off x="5254" y="8312932"/>
            <a:ext cx="7775575" cy="2578475"/>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30" name="テキスト ボックス 29"/>
          <p:cNvSpPr txBox="1"/>
          <p:nvPr/>
        </p:nvSpPr>
        <p:spPr>
          <a:xfrm>
            <a:off x="129652" y="1694986"/>
            <a:ext cx="7516266" cy="1815882"/>
          </a:xfrm>
          <a:prstGeom prst="rect">
            <a:avLst/>
          </a:prstGeom>
          <a:solidFill>
            <a:schemeClr val="bg1"/>
          </a:solidFill>
        </p:spPr>
        <p:txBody>
          <a:bodyPr wrap="square" rtlCol="0">
            <a:spAutoFit/>
          </a:bodyPr>
          <a:lstStyle/>
          <a:p>
            <a:pPr lvl="0"/>
            <a:r>
              <a:rPr lang="ja-JP" altLang="en-US" sz="1800" dirty="0">
                <a:latin typeface="+mj-ea"/>
                <a:ea typeface="+mj-ea"/>
              </a:rPr>
              <a:t>　</a:t>
            </a:r>
            <a:r>
              <a:rPr lang="ja-JP" altLang="en-US" sz="1800" b="1" dirty="0">
                <a:latin typeface="+mj-ea"/>
                <a:ea typeface="+mj-ea"/>
              </a:rPr>
              <a:t>地域リハビリテーション活動支援事業の中で一番依頼の多い事業は、地域ケア個別会議です。しかし、</a:t>
            </a:r>
            <a:r>
              <a:rPr lang="ja-JP" altLang="en-US" sz="1800" b="1" u="sng" dirty="0">
                <a:latin typeface="+mj-ea"/>
                <a:ea typeface="+mj-ea"/>
              </a:rPr>
              <a:t>市町村によっては、リハ職が十分に確保されていないため、特定のリハ職のみが参加している実状</a:t>
            </a:r>
            <a:r>
              <a:rPr lang="ja-JP" altLang="en-US" sz="1800" b="1" dirty="0">
                <a:latin typeface="+mj-ea"/>
                <a:ea typeface="+mj-ea"/>
              </a:rPr>
              <a:t>もあります。また、</a:t>
            </a:r>
            <a:r>
              <a:rPr lang="ja-JP" altLang="en-US" sz="1800" b="1" u="sng" dirty="0">
                <a:latin typeface="+mj-ea"/>
                <a:ea typeface="+mj-ea"/>
              </a:rPr>
              <a:t>スタートアップ研修を受講しただけでは、不安があり、一歩が踏み出せないという声</a:t>
            </a:r>
            <a:r>
              <a:rPr lang="ja-JP" altLang="en-US" sz="1800" b="1" dirty="0">
                <a:latin typeface="+mj-ea"/>
                <a:ea typeface="+mj-ea"/>
              </a:rPr>
              <a:t>も当団体には届いています。そこで地域ケア個別会議に参加したことのない方、参加しているけど不安がある方向けに導入研修を企画しました。</a:t>
            </a:r>
          </a:p>
        </p:txBody>
      </p:sp>
      <p:sp>
        <p:nvSpPr>
          <p:cNvPr id="45" name="テキスト ボックス 44"/>
          <p:cNvSpPr txBox="1"/>
          <p:nvPr/>
        </p:nvSpPr>
        <p:spPr>
          <a:xfrm>
            <a:off x="1867437" y="5642013"/>
            <a:ext cx="6056009" cy="523220"/>
          </a:xfrm>
          <a:prstGeom prst="rect">
            <a:avLst/>
          </a:prstGeom>
          <a:noFill/>
        </p:spPr>
        <p:txBody>
          <a:bodyPr wrap="square" rtlCol="0">
            <a:spAutoFit/>
          </a:bodyPr>
          <a:lstStyle/>
          <a:p>
            <a:r>
              <a:rPr lang="ja-JP" altLang="en-US" sz="1800" dirty="0"/>
              <a:t>令和 </a:t>
            </a:r>
            <a:r>
              <a:rPr lang="en-US" altLang="ja-JP" sz="2400" dirty="0"/>
              <a:t>7</a:t>
            </a:r>
            <a:r>
              <a:rPr kumimoji="1" lang="ja-JP" altLang="en-US" sz="1800" dirty="0"/>
              <a:t>年 　</a:t>
            </a:r>
            <a:r>
              <a:rPr lang="en-US" altLang="ja-JP" sz="2800" dirty="0"/>
              <a:t>11</a:t>
            </a:r>
            <a:r>
              <a:rPr lang="ja-JP" altLang="en-US" sz="2800" dirty="0"/>
              <a:t>　</a:t>
            </a:r>
            <a:r>
              <a:rPr kumimoji="1" lang="ja-JP" altLang="en-US" sz="1800" dirty="0"/>
              <a:t>月　</a:t>
            </a:r>
            <a:r>
              <a:rPr kumimoji="1" lang="en-US" altLang="ja-JP" sz="2800" dirty="0"/>
              <a:t>13</a:t>
            </a:r>
            <a:r>
              <a:rPr lang="ja-JP" altLang="en-US" sz="2800" dirty="0"/>
              <a:t>　</a:t>
            </a:r>
            <a:r>
              <a:rPr kumimoji="1" lang="ja-JP" altLang="en-US" sz="1800" dirty="0"/>
              <a:t>日 </a:t>
            </a:r>
            <a:r>
              <a:rPr lang="ja-JP" altLang="en-US" sz="2400" dirty="0"/>
              <a:t>（木） </a:t>
            </a:r>
            <a:r>
              <a:rPr lang="en-US" altLang="ja-JP" sz="2400" dirty="0"/>
              <a:t>19</a:t>
            </a:r>
            <a:r>
              <a:rPr lang="ja-JP" altLang="en-US" sz="2400" dirty="0"/>
              <a:t>：</a:t>
            </a:r>
            <a:r>
              <a:rPr lang="en-US" altLang="ja-JP" sz="2400" dirty="0"/>
              <a:t>30 </a:t>
            </a:r>
            <a:r>
              <a:rPr lang="mr-IN" altLang="ja-JP" sz="2400" dirty="0"/>
              <a:t>–</a:t>
            </a:r>
            <a:r>
              <a:rPr lang="en-US" altLang="ja-JP" sz="2400" dirty="0"/>
              <a:t> 21:10</a:t>
            </a:r>
            <a:endParaRPr kumimoji="1" lang="ja-JP" altLang="en-US" sz="1400" dirty="0"/>
          </a:p>
        </p:txBody>
      </p:sp>
      <p:sp>
        <p:nvSpPr>
          <p:cNvPr id="46" name="角丸四角形 45"/>
          <p:cNvSpPr/>
          <p:nvPr/>
        </p:nvSpPr>
        <p:spPr>
          <a:xfrm>
            <a:off x="396254" y="5728752"/>
            <a:ext cx="1116776" cy="365581"/>
          </a:xfrm>
          <a:prstGeom prst="roundRect">
            <a:avLst>
              <a:gd name="adj" fmla="val 50000"/>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400" b="1" dirty="0"/>
              <a:t>日時</a:t>
            </a:r>
          </a:p>
        </p:txBody>
      </p:sp>
      <p:sp>
        <p:nvSpPr>
          <p:cNvPr id="47" name="角丸四角形 46"/>
          <p:cNvSpPr/>
          <p:nvPr/>
        </p:nvSpPr>
        <p:spPr>
          <a:xfrm>
            <a:off x="396254" y="6287747"/>
            <a:ext cx="1116776" cy="365581"/>
          </a:xfrm>
          <a:prstGeom prst="roundRect">
            <a:avLst>
              <a:gd name="adj" fmla="val 50000"/>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400" b="1" dirty="0"/>
              <a:t>形態</a:t>
            </a:r>
          </a:p>
        </p:txBody>
      </p:sp>
      <p:sp>
        <p:nvSpPr>
          <p:cNvPr id="57" name="角丸四角形 56"/>
          <p:cNvSpPr/>
          <p:nvPr/>
        </p:nvSpPr>
        <p:spPr>
          <a:xfrm>
            <a:off x="396255" y="6844584"/>
            <a:ext cx="1116776" cy="365581"/>
          </a:xfrm>
          <a:prstGeom prst="roundRect">
            <a:avLst>
              <a:gd name="adj" fmla="val 50000"/>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400" b="1" dirty="0"/>
              <a:t>対象</a:t>
            </a:r>
          </a:p>
        </p:txBody>
      </p:sp>
      <p:sp>
        <p:nvSpPr>
          <p:cNvPr id="59" name="テキスト ボックス 58"/>
          <p:cNvSpPr txBox="1"/>
          <p:nvPr/>
        </p:nvSpPr>
        <p:spPr>
          <a:xfrm>
            <a:off x="2543508" y="7399187"/>
            <a:ext cx="4722768" cy="369332"/>
          </a:xfrm>
          <a:prstGeom prst="rect">
            <a:avLst/>
          </a:prstGeom>
          <a:noFill/>
        </p:spPr>
        <p:txBody>
          <a:bodyPr wrap="none" rtlCol="0">
            <a:spAutoFit/>
          </a:bodyPr>
          <a:lstStyle/>
          <a:p>
            <a:r>
              <a:rPr lang="ja-JP" altLang="en-US" sz="1800" dirty="0"/>
              <a:t>　名　</a:t>
            </a:r>
            <a:r>
              <a:rPr lang="ja-JP" altLang="en-US" sz="1800" b="1" dirty="0"/>
              <a:t>（必ず事前の申込みをお願いいたします）</a:t>
            </a:r>
            <a:endParaRPr kumimoji="1" lang="ja-JP" altLang="en-US" sz="1400" b="1" dirty="0"/>
          </a:p>
        </p:txBody>
      </p:sp>
      <p:sp>
        <p:nvSpPr>
          <p:cNvPr id="60" name="テキスト ボックス 59"/>
          <p:cNvSpPr txBox="1"/>
          <p:nvPr/>
        </p:nvSpPr>
        <p:spPr>
          <a:xfrm>
            <a:off x="1857790" y="7248129"/>
            <a:ext cx="886781" cy="646331"/>
          </a:xfrm>
          <a:prstGeom prst="rect">
            <a:avLst/>
          </a:prstGeom>
          <a:noFill/>
        </p:spPr>
        <p:txBody>
          <a:bodyPr wrap="none" rtlCol="0">
            <a:spAutoFit/>
          </a:bodyPr>
          <a:lstStyle/>
          <a:p>
            <a:r>
              <a:rPr lang="en-US" altLang="ja-JP" sz="3600" b="1" dirty="0"/>
              <a:t>100</a:t>
            </a:r>
          </a:p>
        </p:txBody>
      </p:sp>
      <p:sp>
        <p:nvSpPr>
          <p:cNvPr id="61" name="テキスト ボックス 60"/>
          <p:cNvSpPr txBox="1"/>
          <p:nvPr/>
        </p:nvSpPr>
        <p:spPr>
          <a:xfrm>
            <a:off x="2736161" y="4759465"/>
            <a:ext cx="492443" cy="646331"/>
          </a:xfrm>
          <a:prstGeom prst="rect">
            <a:avLst/>
          </a:prstGeom>
          <a:noFill/>
        </p:spPr>
        <p:txBody>
          <a:bodyPr wrap="none" rtlCol="0">
            <a:spAutoFit/>
          </a:bodyPr>
          <a:lstStyle/>
          <a:p>
            <a:r>
              <a:rPr kumimoji="1" lang="ja-JP" altLang="en-US" sz="3600" b="1" dirty="0"/>
              <a:t>　</a:t>
            </a:r>
          </a:p>
        </p:txBody>
      </p:sp>
      <p:sp>
        <p:nvSpPr>
          <p:cNvPr id="64" name="テキスト ボックス 63"/>
          <p:cNvSpPr txBox="1"/>
          <p:nvPr/>
        </p:nvSpPr>
        <p:spPr>
          <a:xfrm>
            <a:off x="1867437" y="10060703"/>
            <a:ext cx="4242526" cy="523220"/>
          </a:xfrm>
          <a:prstGeom prst="rect">
            <a:avLst/>
          </a:prstGeom>
          <a:noFill/>
        </p:spPr>
        <p:txBody>
          <a:bodyPr wrap="square" rtlCol="0">
            <a:spAutoFit/>
          </a:bodyPr>
          <a:lstStyle/>
          <a:p>
            <a:pPr algn="ctr"/>
            <a:r>
              <a:rPr lang="ja-JP" altLang="en-US" sz="1400" dirty="0"/>
              <a:t>岡山県リハビリテーション専門職団体連絡会</a:t>
            </a:r>
            <a:endParaRPr lang="en-US" altLang="ja-JP" sz="1400" dirty="0"/>
          </a:p>
          <a:p>
            <a:pPr algn="ctr"/>
            <a:r>
              <a:rPr lang="ja-JP" altLang="en-US" sz="1400" dirty="0"/>
              <a:t>地域ケア個別会議特化型研修</a:t>
            </a:r>
            <a:r>
              <a:rPr lang="en-US" altLang="ja-JP" sz="1400" dirty="0"/>
              <a:t> </a:t>
            </a:r>
            <a:r>
              <a:rPr lang="ja-JP" altLang="en-US" sz="1400" dirty="0"/>
              <a:t>　担当 </a:t>
            </a:r>
            <a:r>
              <a:rPr lang="en-US" altLang="ja-JP" sz="1400" dirty="0"/>
              <a:t>:</a:t>
            </a:r>
            <a:r>
              <a:rPr lang="ja-JP" altLang="en-US" sz="1400" dirty="0"/>
              <a:t> 酒井英顕</a:t>
            </a:r>
            <a:endParaRPr lang="en-US" altLang="ja-JP" sz="1400" dirty="0"/>
          </a:p>
        </p:txBody>
      </p:sp>
      <p:sp>
        <p:nvSpPr>
          <p:cNvPr id="66" name="テキスト ボックス 65"/>
          <p:cNvSpPr txBox="1"/>
          <p:nvPr/>
        </p:nvSpPr>
        <p:spPr>
          <a:xfrm>
            <a:off x="3488855" y="10522073"/>
            <a:ext cx="3399649" cy="338554"/>
          </a:xfrm>
          <a:prstGeom prst="rect">
            <a:avLst/>
          </a:prstGeom>
          <a:noFill/>
        </p:spPr>
        <p:txBody>
          <a:bodyPr wrap="none" rtlCol="0">
            <a:spAutoFit/>
          </a:bodyPr>
          <a:lstStyle/>
          <a:p>
            <a:r>
              <a:rPr lang="en-US" altLang="ja-JP" sz="1600" dirty="0"/>
              <a:t>E-mail</a:t>
            </a:r>
            <a:r>
              <a:rPr lang="ja-JP" altLang="en-US" sz="1600" dirty="0"/>
              <a:t> ：</a:t>
            </a:r>
            <a:r>
              <a:rPr lang="en-US" altLang="ja-JP" sz="1600" dirty="0"/>
              <a:t>chiikikeakaigi0000@gmail.com</a:t>
            </a:r>
          </a:p>
        </p:txBody>
      </p:sp>
      <p:sp>
        <p:nvSpPr>
          <p:cNvPr id="68" name="角丸四角形 67"/>
          <p:cNvSpPr/>
          <p:nvPr/>
        </p:nvSpPr>
        <p:spPr>
          <a:xfrm>
            <a:off x="3080565" y="9762529"/>
            <a:ext cx="1731036" cy="251790"/>
          </a:xfrm>
          <a:prstGeom prst="roundRect">
            <a:avLst>
              <a:gd name="adj" fmla="val 50000"/>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400" b="1" dirty="0">
                <a:solidFill>
                  <a:schemeClr val="bg1"/>
                </a:solidFill>
              </a:rPr>
              <a:t>お問い合わせ</a:t>
            </a:r>
          </a:p>
        </p:txBody>
      </p:sp>
      <p:sp>
        <p:nvSpPr>
          <p:cNvPr id="22" name="角丸四角形 21"/>
          <p:cNvSpPr/>
          <p:nvPr/>
        </p:nvSpPr>
        <p:spPr>
          <a:xfrm>
            <a:off x="3080565" y="8483386"/>
            <a:ext cx="1731036" cy="251790"/>
          </a:xfrm>
          <a:prstGeom prst="roundRect">
            <a:avLst>
              <a:gd name="adj" fmla="val 50000"/>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400" b="1" dirty="0">
                <a:solidFill>
                  <a:schemeClr val="bg1"/>
                </a:solidFill>
              </a:rPr>
              <a:t>申込み方法</a:t>
            </a:r>
          </a:p>
        </p:txBody>
      </p:sp>
      <p:sp>
        <p:nvSpPr>
          <p:cNvPr id="23" name="角丸四角形 22"/>
          <p:cNvSpPr/>
          <p:nvPr/>
        </p:nvSpPr>
        <p:spPr>
          <a:xfrm>
            <a:off x="396255" y="7399187"/>
            <a:ext cx="1116776" cy="365581"/>
          </a:xfrm>
          <a:prstGeom prst="roundRect">
            <a:avLst>
              <a:gd name="adj" fmla="val 50000"/>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400" b="1" dirty="0"/>
              <a:t>定員</a:t>
            </a:r>
          </a:p>
        </p:txBody>
      </p:sp>
      <p:sp>
        <p:nvSpPr>
          <p:cNvPr id="26" name="テキスト ボックス 25"/>
          <p:cNvSpPr txBox="1"/>
          <p:nvPr/>
        </p:nvSpPr>
        <p:spPr>
          <a:xfrm>
            <a:off x="1827737" y="6778714"/>
            <a:ext cx="5551583" cy="461665"/>
          </a:xfrm>
          <a:prstGeom prst="rect">
            <a:avLst/>
          </a:prstGeom>
          <a:noFill/>
        </p:spPr>
        <p:txBody>
          <a:bodyPr wrap="square" rtlCol="0">
            <a:spAutoFit/>
          </a:bodyPr>
          <a:lstStyle/>
          <a:p>
            <a:r>
              <a:rPr kumimoji="1" lang="en-US" altLang="ja-JP" sz="2400" dirty="0"/>
              <a:t>PT</a:t>
            </a:r>
            <a:r>
              <a:rPr kumimoji="1" lang="ja-JP" altLang="en-US" sz="2400" dirty="0"/>
              <a:t>・</a:t>
            </a:r>
            <a:r>
              <a:rPr kumimoji="1" lang="en-US" altLang="ja-JP" sz="2400" dirty="0"/>
              <a:t>OT</a:t>
            </a:r>
            <a:r>
              <a:rPr kumimoji="1" lang="ja-JP" altLang="en-US" sz="2400" dirty="0"/>
              <a:t>・</a:t>
            </a:r>
            <a:r>
              <a:rPr kumimoji="1" lang="en-US" altLang="ja-JP" sz="2400" dirty="0"/>
              <a:t>ST</a:t>
            </a:r>
          </a:p>
        </p:txBody>
      </p:sp>
      <p:sp>
        <p:nvSpPr>
          <p:cNvPr id="27" name="テキスト ボックス 26"/>
          <p:cNvSpPr txBox="1"/>
          <p:nvPr/>
        </p:nvSpPr>
        <p:spPr>
          <a:xfrm>
            <a:off x="1950793" y="8836678"/>
            <a:ext cx="4159170" cy="954107"/>
          </a:xfrm>
          <a:prstGeom prst="rect">
            <a:avLst/>
          </a:prstGeom>
          <a:noFill/>
        </p:spPr>
        <p:txBody>
          <a:bodyPr wrap="square" rtlCol="0">
            <a:spAutoFit/>
          </a:bodyPr>
          <a:lstStyle/>
          <a:p>
            <a:pPr algn="ctr"/>
            <a:r>
              <a:rPr lang="ja-JP" altLang="en-US" sz="1400" dirty="0"/>
              <a:t>岡山県リハビリテーション専門職団体の</a:t>
            </a:r>
            <a:r>
              <a:rPr lang="en-US" altLang="ja-JP" sz="1400" dirty="0"/>
              <a:t>HP</a:t>
            </a:r>
            <a:r>
              <a:rPr lang="ja-JP" altLang="en-US" sz="1400" dirty="0"/>
              <a:t>、</a:t>
            </a:r>
            <a:endParaRPr lang="en-US" altLang="ja-JP" sz="1400" dirty="0"/>
          </a:p>
          <a:p>
            <a:pPr algn="ctr"/>
            <a:r>
              <a:rPr lang="ja-JP" altLang="en-US" sz="1400" dirty="0"/>
              <a:t>もしくは右の</a:t>
            </a:r>
            <a:r>
              <a:rPr lang="en-US" altLang="ja-JP" sz="1400" dirty="0"/>
              <a:t>QR</a:t>
            </a:r>
            <a:r>
              <a:rPr lang="ja-JP" altLang="en-US" sz="1400" dirty="0"/>
              <a:t>コードをからお申込みください</a:t>
            </a:r>
            <a:endParaRPr lang="en-US" altLang="ja-JP" sz="1400" dirty="0"/>
          </a:p>
          <a:p>
            <a:pPr algn="ctr"/>
            <a:endParaRPr lang="en-US" altLang="ja-JP" sz="1400" dirty="0"/>
          </a:p>
          <a:p>
            <a:pPr algn="ctr"/>
            <a:endParaRPr lang="en-US" altLang="ja-JP" sz="1400" dirty="0"/>
          </a:p>
        </p:txBody>
      </p:sp>
      <p:sp>
        <p:nvSpPr>
          <p:cNvPr id="6" name="テキスト ボックス 5"/>
          <p:cNvSpPr txBox="1"/>
          <p:nvPr/>
        </p:nvSpPr>
        <p:spPr>
          <a:xfrm>
            <a:off x="1989602" y="9294171"/>
            <a:ext cx="4166525" cy="400110"/>
          </a:xfrm>
          <a:prstGeom prst="rect">
            <a:avLst/>
          </a:prstGeom>
          <a:noFill/>
        </p:spPr>
        <p:txBody>
          <a:bodyPr wrap="none" rtlCol="0">
            <a:spAutoFit/>
          </a:bodyPr>
          <a:lstStyle/>
          <a:p>
            <a:r>
              <a:rPr kumimoji="1" lang="ja-JP" altLang="en-US" sz="2000" b="1" dirty="0">
                <a:solidFill>
                  <a:schemeClr val="accent2"/>
                </a:solidFill>
              </a:rPr>
              <a:t>申込み〆切り　令和</a:t>
            </a:r>
            <a:r>
              <a:rPr kumimoji="1" lang="en-US" altLang="ja-JP" sz="2000" b="1" dirty="0">
                <a:solidFill>
                  <a:schemeClr val="accent2"/>
                </a:solidFill>
              </a:rPr>
              <a:t>7</a:t>
            </a:r>
            <a:r>
              <a:rPr lang="ja-JP" altLang="en-US" sz="2000" b="1" dirty="0">
                <a:solidFill>
                  <a:schemeClr val="accent2"/>
                </a:solidFill>
              </a:rPr>
              <a:t>年</a:t>
            </a:r>
            <a:r>
              <a:rPr lang="en-US" altLang="ja-JP" sz="2000" b="1" dirty="0">
                <a:solidFill>
                  <a:schemeClr val="accent2"/>
                </a:solidFill>
              </a:rPr>
              <a:t>11</a:t>
            </a:r>
            <a:r>
              <a:rPr kumimoji="1" lang="ja-JP" altLang="en-US" sz="2000" b="1" dirty="0">
                <a:solidFill>
                  <a:schemeClr val="accent2"/>
                </a:solidFill>
              </a:rPr>
              <a:t>月</a:t>
            </a:r>
            <a:r>
              <a:rPr kumimoji="1" lang="en-US" altLang="ja-JP" sz="2000" b="1" dirty="0">
                <a:solidFill>
                  <a:schemeClr val="accent2"/>
                </a:solidFill>
              </a:rPr>
              <a:t>7</a:t>
            </a:r>
            <a:r>
              <a:rPr kumimoji="1" lang="ja-JP" altLang="en-US" sz="2000" b="1" dirty="0">
                <a:solidFill>
                  <a:schemeClr val="accent2"/>
                </a:solidFill>
              </a:rPr>
              <a:t>日（金）</a:t>
            </a:r>
          </a:p>
        </p:txBody>
      </p:sp>
      <p:sp>
        <p:nvSpPr>
          <p:cNvPr id="5" name="テキスト ボックス 4"/>
          <p:cNvSpPr txBox="1"/>
          <p:nvPr/>
        </p:nvSpPr>
        <p:spPr>
          <a:xfrm>
            <a:off x="3228604" y="7867326"/>
            <a:ext cx="4235178" cy="338554"/>
          </a:xfrm>
          <a:prstGeom prst="rect">
            <a:avLst/>
          </a:prstGeom>
          <a:noFill/>
        </p:spPr>
        <p:txBody>
          <a:bodyPr wrap="square" rtlCol="0">
            <a:spAutoFit/>
          </a:bodyPr>
          <a:lstStyle/>
          <a:p>
            <a:pPr algn="r"/>
            <a:r>
              <a:rPr lang="en-US" altLang="ja-JP" sz="1600" b="1" dirty="0"/>
              <a:t>※</a:t>
            </a:r>
            <a:r>
              <a:rPr lang="ja-JP" altLang="en-US" sz="1600" b="1" dirty="0"/>
              <a:t>プログラムの詳細は裏面をご確認ください</a:t>
            </a:r>
          </a:p>
        </p:txBody>
      </p:sp>
      <p:sp>
        <p:nvSpPr>
          <p:cNvPr id="31" name="テキスト ボックス 30"/>
          <p:cNvSpPr txBox="1"/>
          <p:nvPr/>
        </p:nvSpPr>
        <p:spPr>
          <a:xfrm>
            <a:off x="3338719" y="6840833"/>
            <a:ext cx="1544012" cy="369332"/>
          </a:xfrm>
          <a:prstGeom prst="rect">
            <a:avLst/>
          </a:prstGeom>
          <a:noFill/>
        </p:spPr>
        <p:txBody>
          <a:bodyPr wrap="none" rtlCol="0">
            <a:spAutoFit/>
          </a:bodyPr>
          <a:lstStyle/>
          <a:p>
            <a:r>
              <a:rPr kumimoji="1" lang="ja-JP" altLang="en-US" sz="1600" dirty="0"/>
              <a:t>＊</a:t>
            </a:r>
            <a:r>
              <a:rPr kumimoji="1" lang="ja-JP" altLang="en-US" sz="1800" b="1" dirty="0"/>
              <a:t>参加費無料</a:t>
            </a:r>
            <a:endParaRPr kumimoji="1" lang="ja-JP" altLang="en-US" sz="1600" b="1" dirty="0"/>
          </a:p>
        </p:txBody>
      </p:sp>
      <p:sp>
        <p:nvSpPr>
          <p:cNvPr id="8" name="正方形/長方形 7"/>
          <p:cNvSpPr/>
          <p:nvPr/>
        </p:nvSpPr>
        <p:spPr>
          <a:xfrm>
            <a:off x="1798066" y="6185192"/>
            <a:ext cx="1610954" cy="461665"/>
          </a:xfrm>
          <a:prstGeom prst="rect">
            <a:avLst/>
          </a:prstGeom>
        </p:spPr>
        <p:txBody>
          <a:bodyPr wrap="none">
            <a:spAutoFit/>
          </a:bodyPr>
          <a:lstStyle/>
          <a:p>
            <a:r>
              <a:rPr lang="en-US" altLang="ja-JP" sz="2400" dirty="0"/>
              <a:t>ZOOM</a:t>
            </a:r>
            <a:r>
              <a:rPr lang="ja-JP" altLang="en-US" sz="2400" dirty="0"/>
              <a:t>のみ</a:t>
            </a:r>
            <a:endParaRPr lang="en-US" altLang="ja-JP" sz="2400" dirty="0"/>
          </a:p>
        </p:txBody>
      </p:sp>
      <p:sp>
        <p:nvSpPr>
          <p:cNvPr id="9" name="テキスト ボックス 8">
            <a:extLst>
              <a:ext uri="{FF2B5EF4-FFF2-40B4-BE49-F238E27FC236}">
                <a16:creationId xmlns:a16="http://schemas.microsoft.com/office/drawing/2014/main" id="{A70F1B31-C076-5BDD-7D3F-89B9B8ECCDA7}"/>
              </a:ext>
            </a:extLst>
          </p:cNvPr>
          <p:cNvSpPr txBox="1"/>
          <p:nvPr/>
        </p:nvSpPr>
        <p:spPr>
          <a:xfrm>
            <a:off x="485737" y="88929"/>
            <a:ext cx="6524543" cy="461665"/>
          </a:xfrm>
          <a:prstGeom prst="rect">
            <a:avLst/>
          </a:prstGeom>
          <a:noFill/>
        </p:spPr>
        <p:txBody>
          <a:bodyPr wrap="none" rtlCol="0">
            <a:spAutoFit/>
          </a:bodyPr>
          <a:lstStyle/>
          <a:p>
            <a:r>
              <a:rPr kumimoji="1" lang="ja-JP" altLang="en-US" sz="2400" dirty="0"/>
              <a:t>岡山県リハビリテーション専門職団体連絡会主催</a:t>
            </a:r>
          </a:p>
        </p:txBody>
      </p:sp>
      <p:pic>
        <p:nvPicPr>
          <p:cNvPr id="10" name="図 9">
            <a:extLst>
              <a:ext uri="{FF2B5EF4-FFF2-40B4-BE49-F238E27FC236}">
                <a16:creationId xmlns:a16="http://schemas.microsoft.com/office/drawing/2014/main" id="{39CB0904-B449-049E-C288-208C0ED54ED1}"/>
              </a:ext>
            </a:extLst>
          </p:cNvPr>
          <p:cNvPicPr>
            <a:picLocks noChangeAspect="1"/>
          </p:cNvPicPr>
          <p:nvPr/>
        </p:nvPicPr>
        <p:blipFill>
          <a:blip r:embed="rId2"/>
          <a:srcRect l="35104" t="20410" r="51381" b="54446"/>
          <a:stretch>
            <a:fillRect/>
          </a:stretch>
        </p:blipFill>
        <p:spPr>
          <a:xfrm>
            <a:off x="6484841" y="8672754"/>
            <a:ext cx="1050878" cy="1050878"/>
          </a:xfrm>
          <a:prstGeom prst="rect">
            <a:avLst/>
          </a:prstGeom>
        </p:spPr>
      </p:pic>
      <p:sp>
        <p:nvSpPr>
          <p:cNvPr id="13" name="テキスト ボックス 12">
            <a:extLst>
              <a:ext uri="{FF2B5EF4-FFF2-40B4-BE49-F238E27FC236}">
                <a16:creationId xmlns:a16="http://schemas.microsoft.com/office/drawing/2014/main" id="{45DBF274-0D69-D4B6-36CA-C8FAF88F9D73}"/>
              </a:ext>
            </a:extLst>
          </p:cNvPr>
          <p:cNvSpPr txBox="1"/>
          <p:nvPr/>
        </p:nvSpPr>
        <p:spPr>
          <a:xfrm>
            <a:off x="181179" y="3525086"/>
            <a:ext cx="5602406" cy="400110"/>
          </a:xfrm>
          <a:prstGeom prst="rect">
            <a:avLst/>
          </a:prstGeom>
          <a:noFill/>
        </p:spPr>
        <p:txBody>
          <a:bodyPr wrap="square">
            <a:spAutoFit/>
          </a:bodyPr>
          <a:lstStyle/>
          <a:p>
            <a:pPr lvl="0"/>
            <a:r>
              <a:rPr lang="ja-JP" altLang="en-US" sz="2000" b="1" dirty="0">
                <a:latin typeface="+mj-ea"/>
                <a:ea typeface="+mj-ea"/>
              </a:rPr>
              <a:t>・雰囲気、流れなどが十分にイメージできていない</a:t>
            </a:r>
            <a:endParaRPr lang="en-US" altLang="ja-JP" sz="2000" b="1" dirty="0">
              <a:latin typeface="+mj-ea"/>
              <a:ea typeface="+mj-ea"/>
            </a:endParaRPr>
          </a:p>
        </p:txBody>
      </p:sp>
      <p:sp>
        <p:nvSpPr>
          <p:cNvPr id="15" name="テキスト ボックス 14">
            <a:extLst>
              <a:ext uri="{FF2B5EF4-FFF2-40B4-BE49-F238E27FC236}">
                <a16:creationId xmlns:a16="http://schemas.microsoft.com/office/drawing/2014/main" id="{5FD73485-F7A5-8913-AC1E-019ADA7B772D}"/>
              </a:ext>
            </a:extLst>
          </p:cNvPr>
          <p:cNvSpPr txBox="1"/>
          <p:nvPr/>
        </p:nvSpPr>
        <p:spPr>
          <a:xfrm>
            <a:off x="181179" y="4032602"/>
            <a:ext cx="5602406" cy="400110"/>
          </a:xfrm>
          <a:prstGeom prst="rect">
            <a:avLst/>
          </a:prstGeom>
          <a:noFill/>
        </p:spPr>
        <p:txBody>
          <a:bodyPr wrap="square">
            <a:spAutoFit/>
          </a:bodyPr>
          <a:lstStyle/>
          <a:p>
            <a:r>
              <a:rPr lang="ja-JP" altLang="en-US" sz="2000" b="1" dirty="0">
                <a:latin typeface="+mj-ea"/>
                <a:ea typeface="+mj-ea"/>
              </a:rPr>
              <a:t>・リハ職の役割について十分理解できていない</a:t>
            </a:r>
            <a:endParaRPr lang="ja-JP" altLang="en-US" dirty="0"/>
          </a:p>
        </p:txBody>
      </p:sp>
      <p:sp>
        <p:nvSpPr>
          <p:cNvPr id="17" name="テキスト ボックス 16">
            <a:extLst>
              <a:ext uri="{FF2B5EF4-FFF2-40B4-BE49-F238E27FC236}">
                <a16:creationId xmlns:a16="http://schemas.microsoft.com/office/drawing/2014/main" id="{4C558005-AC84-6D05-571C-0EE8910EB15C}"/>
              </a:ext>
            </a:extLst>
          </p:cNvPr>
          <p:cNvSpPr txBox="1"/>
          <p:nvPr/>
        </p:nvSpPr>
        <p:spPr>
          <a:xfrm>
            <a:off x="181179" y="4535931"/>
            <a:ext cx="5602406" cy="400110"/>
          </a:xfrm>
          <a:prstGeom prst="rect">
            <a:avLst/>
          </a:prstGeom>
          <a:noFill/>
        </p:spPr>
        <p:txBody>
          <a:bodyPr wrap="square">
            <a:spAutoFit/>
          </a:bodyPr>
          <a:lstStyle/>
          <a:p>
            <a:r>
              <a:rPr lang="ja-JP" altLang="en-US" sz="2000" b="1" dirty="0">
                <a:latin typeface="+mj-ea"/>
                <a:ea typeface="+mj-ea"/>
              </a:rPr>
              <a:t>・どのような質問をするとよいかわからない</a:t>
            </a:r>
            <a:endParaRPr lang="ja-JP" altLang="en-US" dirty="0"/>
          </a:p>
        </p:txBody>
      </p:sp>
      <p:sp>
        <p:nvSpPr>
          <p:cNvPr id="19" name="テキスト ボックス 18">
            <a:extLst>
              <a:ext uri="{FF2B5EF4-FFF2-40B4-BE49-F238E27FC236}">
                <a16:creationId xmlns:a16="http://schemas.microsoft.com/office/drawing/2014/main" id="{8441AD25-6652-D81D-44A0-032EE2A615B4}"/>
              </a:ext>
            </a:extLst>
          </p:cNvPr>
          <p:cNvSpPr txBox="1"/>
          <p:nvPr/>
        </p:nvSpPr>
        <p:spPr>
          <a:xfrm>
            <a:off x="181179" y="5106032"/>
            <a:ext cx="5602406" cy="400110"/>
          </a:xfrm>
          <a:prstGeom prst="rect">
            <a:avLst/>
          </a:prstGeom>
          <a:noFill/>
        </p:spPr>
        <p:txBody>
          <a:bodyPr wrap="square">
            <a:spAutoFit/>
          </a:bodyPr>
          <a:lstStyle/>
          <a:p>
            <a:r>
              <a:rPr lang="ja-JP" altLang="en-US" sz="2000" b="1" dirty="0">
                <a:latin typeface="+mj-ea"/>
                <a:ea typeface="+mj-ea"/>
              </a:rPr>
              <a:t>・助言を行うことに不安がある</a:t>
            </a:r>
            <a:endParaRPr lang="ja-JP" altLang="en-US" dirty="0"/>
          </a:p>
        </p:txBody>
      </p:sp>
      <p:sp>
        <p:nvSpPr>
          <p:cNvPr id="20" name="テキスト ボックス 19">
            <a:extLst>
              <a:ext uri="{FF2B5EF4-FFF2-40B4-BE49-F238E27FC236}">
                <a16:creationId xmlns:a16="http://schemas.microsoft.com/office/drawing/2014/main" id="{0CCD2AD7-9273-E51E-EE02-77059DCE1944}"/>
              </a:ext>
            </a:extLst>
          </p:cNvPr>
          <p:cNvSpPr txBox="1"/>
          <p:nvPr/>
        </p:nvSpPr>
        <p:spPr>
          <a:xfrm>
            <a:off x="5098272" y="4462808"/>
            <a:ext cx="2547646" cy="1018356"/>
          </a:xfrm>
          <a:prstGeom prst="rect">
            <a:avLst/>
          </a:prstGeom>
          <a:solidFill>
            <a:srgbClr val="FFC000"/>
          </a:solidFill>
        </p:spPr>
        <p:txBody>
          <a:bodyPr wrap="square" rtlCol="0">
            <a:spAutoFit/>
          </a:bodyPr>
          <a:lstStyle/>
          <a:p>
            <a:r>
              <a:rPr kumimoji="1" lang="ja-JP" altLang="en-US" b="1" dirty="0"/>
              <a:t>地域ケア個別会議のイメージをより具体化させましょう！</a:t>
            </a:r>
          </a:p>
        </p:txBody>
      </p:sp>
      <p:sp>
        <p:nvSpPr>
          <p:cNvPr id="12" name="テキスト ボックス 11">
            <a:extLst>
              <a:ext uri="{FF2B5EF4-FFF2-40B4-BE49-F238E27FC236}">
                <a16:creationId xmlns:a16="http://schemas.microsoft.com/office/drawing/2014/main" id="{96CBFCED-154E-A0FE-1BE1-CBDD619028DA}"/>
              </a:ext>
            </a:extLst>
          </p:cNvPr>
          <p:cNvSpPr txBox="1"/>
          <p:nvPr/>
        </p:nvSpPr>
        <p:spPr>
          <a:xfrm>
            <a:off x="3155398" y="1356429"/>
            <a:ext cx="4620176" cy="307777"/>
          </a:xfrm>
          <a:prstGeom prst="rect">
            <a:avLst/>
          </a:prstGeom>
          <a:noFill/>
        </p:spPr>
        <p:txBody>
          <a:bodyPr wrap="none" rtlCol="0">
            <a:spAutoFit/>
          </a:bodyPr>
          <a:lstStyle/>
          <a:p>
            <a:r>
              <a:rPr kumimoji="1" lang="ja-JP" altLang="en-US" sz="1400" dirty="0"/>
              <a:t>岡山県地域リハビリテーションリーダー育成・広域支援事業</a:t>
            </a:r>
          </a:p>
        </p:txBody>
      </p:sp>
    </p:spTree>
    <p:extLst>
      <p:ext uri="{BB962C8B-B14F-4D97-AF65-F5344CB8AC3E}">
        <p14:creationId xmlns:p14="http://schemas.microsoft.com/office/powerpoint/2010/main" val="161851364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正方形/長方形 4"/>
          <p:cNvSpPr/>
          <p:nvPr/>
        </p:nvSpPr>
        <p:spPr>
          <a:xfrm>
            <a:off x="1" y="0"/>
            <a:ext cx="7775574" cy="347730"/>
          </a:xfrm>
          <a:prstGeom prst="rect">
            <a:avLst/>
          </a:prstGeom>
          <a:gradFill flip="none" rotWithShape="1">
            <a:gsLst>
              <a:gs pos="0">
                <a:schemeClr val="bg2">
                  <a:lumMod val="90000"/>
                  <a:shade val="30000"/>
                  <a:satMod val="115000"/>
                </a:schemeClr>
              </a:gs>
              <a:gs pos="50000">
                <a:schemeClr val="bg2">
                  <a:lumMod val="90000"/>
                  <a:shade val="67500"/>
                  <a:satMod val="115000"/>
                </a:schemeClr>
              </a:gs>
              <a:gs pos="100000">
                <a:schemeClr val="bg2">
                  <a:lumMod val="90000"/>
                  <a:shade val="100000"/>
                  <a:satMod val="115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 name="テキスト ボックス 2"/>
          <p:cNvSpPr txBox="1"/>
          <p:nvPr/>
        </p:nvSpPr>
        <p:spPr>
          <a:xfrm>
            <a:off x="161375" y="476885"/>
            <a:ext cx="7614200" cy="769441"/>
          </a:xfrm>
          <a:prstGeom prst="rect">
            <a:avLst/>
          </a:prstGeom>
          <a:noFill/>
        </p:spPr>
        <p:txBody>
          <a:bodyPr wrap="square" rtlCol="0">
            <a:spAutoFit/>
          </a:bodyPr>
          <a:lstStyle/>
          <a:p>
            <a:r>
              <a:rPr lang="ja-JP" altLang="en-US" sz="2800" dirty="0"/>
              <a:t>研修プログラム</a:t>
            </a:r>
            <a:r>
              <a:rPr kumimoji="1" lang="ja-JP" altLang="en-US" sz="2800" dirty="0"/>
              <a:t>（予定）</a:t>
            </a:r>
            <a:endParaRPr kumimoji="1" lang="en-US" altLang="ja-JP" sz="2800" dirty="0"/>
          </a:p>
          <a:p>
            <a:r>
              <a:rPr kumimoji="1" lang="ja-JP" altLang="en-US" sz="1400" dirty="0"/>
              <a:t>　　　　　　　　　　　　　　　</a:t>
            </a:r>
            <a:r>
              <a:rPr kumimoji="1" lang="ja-JP" altLang="en-US" sz="1600" dirty="0"/>
              <a:t>＊都合により内容が変更になる場合もございます。ご了承ください。</a:t>
            </a:r>
          </a:p>
        </p:txBody>
      </p:sp>
      <p:graphicFrame>
        <p:nvGraphicFramePr>
          <p:cNvPr id="14" name="表 13"/>
          <p:cNvGraphicFramePr>
            <a:graphicFrameLocks noGrp="1"/>
          </p:cNvGraphicFramePr>
          <p:nvPr>
            <p:extLst>
              <p:ext uri="{D42A27DB-BD31-4B8C-83A1-F6EECF244321}">
                <p14:modId xmlns:p14="http://schemas.microsoft.com/office/powerpoint/2010/main" val="1231243939"/>
              </p:ext>
            </p:extLst>
          </p:nvPr>
        </p:nvGraphicFramePr>
        <p:xfrm>
          <a:off x="272955" y="1320889"/>
          <a:ext cx="7229663" cy="6244519"/>
        </p:xfrm>
        <a:graphic>
          <a:graphicData uri="http://schemas.openxmlformats.org/drawingml/2006/table">
            <a:tbl>
              <a:tblPr/>
              <a:tblGrid>
                <a:gridCol w="1260570">
                  <a:extLst>
                    <a:ext uri="{9D8B030D-6E8A-4147-A177-3AD203B41FA5}">
                      <a16:colId xmlns:a16="http://schemas.microsoft.com/office/drawing/2014/main" val="20000"/>
                    </a:ext>
                  </a:extLst>
                </a:gridCol>
                <a:gridCol w="5969093">
                  <a:extLst>
                    <a:ext uri="{9D8B030D-6E8A-4147-A177-3AD203B41FA5}">
                      <a16:colId xmlns:a16="http://schemas.microsoft.com/office/drawing/2014/main" val="20001"/>
                    </a:ext>
                  </a:extLst>
                </a:gridCol>
              </a:tblGrid>
              <a:tr h="843163">
                <a:tc>
                  <a:txBody>
                    <a:bodyPr/>
                    <a:lstStyle/>
                    <a:p>
                      <a:pPr algn="ctr" fontAlgn="ctr"/>
                      <a:r>
                        <a:rPr lang="en-US" altLang="ja-JP" sz="2000" b="0" i="0" u="none" strike="noStrike" dirty="0">
                          <a:solidFill>
                            <a:srgbClr val="000000"/>
                          </a:solidFill>
                          <a:effectLst/>
                          <a:latin typeface="游ゴシック" panose="020B0400000000000000" pitchFamily="50" charset="-128"/>
                          <a:ea typeface="游ゴシック" panose="020B0400000000000000" pitchFamily="50" charset="-128"/>
                        </a:rPr>
                        <a:t>19:00</a:t>
                      </a:r>
                      <a:r>
                        <a:rPr lang="ja-JP" altLang="en-US" sz="2000" b="0" i="0" u="none" strike="noStrike" dirty="0">
                          <a:solidFill>
                            <a:srgbClr val="000000"/>
                          </a:solidFill>
                          <a:effectLst/>
                          <a:latin typeface="游ゴシック" panose="020B0400000000000000" pitchFamily="50" charset="-128"/>
                          <a:ea typeface="游ゴシック" panose="020B0400000000000000" pitchFamily="50" charset="-128"/>
                        </a:rPr>
                        <a:t>～</a:t>
                      </a:r>
                    </a:p>
                  </a:txBody>
                  <a:tcPr marL="8039" marR="8039" marT="803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2000" b="0" i="0" u="none" strike="noStrike" dirty="0">
                          <a:solidFill>
                            <a:srgbClr val="000000"/>
                          </a:solidFill>
                          <a:effectLst/>
                          <a:latin typeface="+mn-ea"/>
                          <a:ea typeface="+mn-ea"/>
                        </a:rPr>
                        <a:t> 受付開始</a:t>
                      </a:r>
                    </a:p>
                  </a:txBody>
                  <a:tcPr marL="8039" marR="8039" marT="803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292334">
                <a:tc>
                  <a:txBody>
                    <a:bodyPr/>
                    <a:lstStyle/>
                    <a:p>
                      <a:pPr algn="ctr" fontAlgn="t"/>
                      <a:endParaRPr lang="en-US" altLang="ja-JP" sz="2000" b="0" i="0" u="none" strike="noStrike" dirty="0">
                        <a:solidFill>
                          <a:srgbClr val="000000"/>
                        </a:solidFill>
                        <a:effectLst/>
                        <a:latin typeface="游ゴシック" panose="020B0400000000000000" pitchFamily="50" charset="-128"/>
                        <a:ea typeface="游ゴシック" panose="020B0400000000000000" pitchFamily="50" charset="-128"/>
                      </a:endParaRPr>
                    </a:p>
                    <a:p>
                      <a:pPr algn="ctr" fontAlgn="t"/>
                      <a:r>
                        <a:rPr lang="en-US" altLang="ja-JP" sz="2000" b="0" i="0" u="none" strike="noStrike" dirty="0">
                          <a:solidFill>
                            <a:srgbClr val="000000"/>
                          </a:solidFill>
                          <a:effectLst/>
                          <a:latin typeface="游ゴシック" panose="020B0400000000000000" pitchFamily="50" charset="-128"/>
                          <a:ea typeface="游ゴシック" panose="020B0400000000000000" pitchFamily="50" charset="-128"/>
                        </a:rPr>
                        <a:t>19:30</a:t>
                      </a:r>
                      <a:r>
                        <a:rPr lang="ja-JP" altLang="en-US" sz="2000" b="0" i="0" u="none" strike="noStrike" dirty="0">
                          <a:solidFill>
                            <a:srgbClr val="000000"/>
                          </a:solidFill>
                          <a:effectLst/>
                          <a:latin typeface="游ゴシック" panose="020B0400000000000000" pitchFamily="50" charset="-128"/>
                          <a:ea typeface="游ゴシック" panose="020B0400000000000000" pitchFamily="50" charset="-128"/>
                        </a:rPr>
                        <a:t>～</a:t>
                      </a:r>
                    </a:p>
                  </a:txBody>
                  <a:tcPr marL="8039" marR="8039" marT="8039"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l"/>
                      <a:r>
                        <a:rPr kumimoji="1" lang="ja-JP" altLang="en-US" sz="2000" kern="1200" dirty="0">
                          <a:solidFill>
                            <a:schemeClr val="tx1"/>
                          </a:solidFill>
                          <a:effectLst/>
                          <a:latin typeface="+mn-ea"/>
                          <a:ea typeface="+mn-ea"/>
                          <a:cs typeface="+mn-cs"/>
                        </a:rPr>
                        <a:t> </a:t>
                      </a:r>
                      <a:endParaRPr kumimoji="1" lang="en-US" altLang="ja-JP" sz="2000" kern="1200" dirty="0">
                        <a:solidFill>
                          <a:schemeClr val="tx1"/>
                        </a:solidFill>
                        <a:effectLst/>
                        <a:latin typeface="+mn-ea"/>
                        <a:ea typeface="+mn-ea"/>
                        <a:cs typeface="+mn-cs"/>
                      </a:endParaRPr>
                    </a:p>
                    <a:p>
                      <a:pPr algn="l"/>
                      <a:r>
                        <a:rPr kumimoji="1" lang="ja-JP" altLang="en-US" sz="2000" kern="1200" dirty="0">
                          <a:solidFill>
                            <a:schemeClr val="tx1"/>
                          </a:solidFill>
                          <a:effectLst/>
                          <a:latin typeface="+mn-ea"/>
                          <a:ea typeface="+mn-ea"/>
                          <a:cs typeface="+mn-cs"/>
                        </a:rPr>
                        <a:t> 開会挨拶</a:t>
                      </a:r>
                      <a:endParaRPr kumimoji="1" lang="ja-JP" altLang="ja-JP" sz="2000" kern="1200" dirty="0">
                        <a:solidFill>
                          <a:schemeClr val="tx1"/>
                        </a:solidFill>
                        <a:effectLst/>
                        <a:latin typeface="+mn-ea"/>
                        <a:ea typeface="+mn-ea"/>
                        <a:cs typeface="+mn-cs"/>
                      </a:endParaRPr>
                    </a:p>
                  </a:txBody>
                  <a:tcPr marL="8039" marR="8039" marT="803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val="10001"/>
                  </a:ext>
                </a:extLst>
              </a:tr>
              <a:tr h="0">
                <a:tc>
                  <a:txBody>
                    <a:bodyPr/>
                    <a:lstStyle/>
                    <a:p>
                      <a:pPr algn="ctr" fontAlgn="t"/>
                      <a:r>
                        <a:rPr lang="ja-JP" altLang="en-US" sz="2000" b="0" i="0" u="none" strike="noStrike" dirty="0">
                          <a:solidFill>
                            <a:srgbClr val="000000"/>
                          </a:solidFill>
                          <a:effectLst/>
                          <a:latin typeface="游ゴシック" panose="020B0400000000000000" pitchFamily="50" charset="-128"/>
                          <a:ea typeface="游ゴシック" panose="020B0400000000000000" pitchFamily="50" charset="-128"/>
                        </a:rPr>
                        <a:t>　</a:t>
                      </a:r>
                    </a:p>
                  </a:txBody>
                  <a:tcPr marL="8039" marR="8039" marT="8039"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r" fontAlgn="ctr"/>
                      <a:endParaRPr lang="ja-JP" altLang="en-US" sz="2000" b="0" i="0" u="none" strike="noStrike" dirty="0">
                        <a:solidFill>
                          <a:srgbClr val="000000"/>
                        </a:solidFill>
                        <a:effectLst/>
                        <a:latin typeface="+mn-ea"/>
                        <a:ea typeface="+mn-ea"/>
                      </a:endParaRPr>
                    </a:p>
                  </a:txBody>
                  <a:tcPr marL="8039" marR="8039" marT="803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290036">
                <a:tc>
                  <a:txBody>
                    <a:bodyPr/>
                    <a:lstStyle/>
                    <a:p>
                      <a:pPr algn="ctr" fontAlgn="t"/>
                      <a:endParaRPr lang="en-US" altLang="ja-JP" sz="2000" b="0" i="0" u="none" strike="noStrike" dirty="0">
                        <a:solidFill>
                          <a:srgbClr val="000000"/>
                        </a:solidFill>
                        <a:effectLst/>
                        <a:latin typeface="游ゴシック" panose="020B0400000000000000" pitchFamily="50" charset="-128"/>
                        <a:ea typeface="游ゴシック" panose="020B0400000000000000" pitchFamily="50" charset="-128"/>
                      </a:endParaRPr>
                    </a:p>
                    <a:p>
                      <a:pPr algn="ctr" fontAlgn="t"/>
                      <a:r>
                        <a:rPr lang="en-US" altLang="ja-JP" sz="2000" b="0" i="0" u="none" strike="noStrike" dirty="0">
                          <a:solidFill>
                            <a:srgbClr val="000000"/>
                          </a:solidFill>
                          <a:effectLst/>
                          <a:latin typeface="游ゴシック" panose="020B0400000000000000" pitchFamily="50" charset="-128"/>
                          <a:ea typeface="游ゴシック" panose="020B0400000000000000" pitchFamily="50" charset="-128"/>
                        </a:rPr>
                        <a:t>19:32</a:t>
                      </a:r>
                      <a:r>
                        <a:rPr lang="ja-JP" altLang="en-US" sz="2000" b="0" i="0" u="none" strike="noStrike" dirty="0">
                          <a:solidFill>
                            <a:srgbClr val="000000"/>
                          </a:solidFill>
                          <a:effectLst/>
                          <a:latin typeface="游ゴシック" panose="020B0400000000000000" pitchFamily="50" charset="-128"/>
                          <a:ea typeface="游ゴシック" panose="020B0400000000000000" pitchFamily="50" charset="-128"/>
                        </a:rPr>
                        <a:t>～</a:t>
                      </a:r>
                    </a:p>
                  </a:txBody>
                  <a:tcPr marL="8039" marR="8039" marT="8039"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r>
                        <a:rPr kumimoji="1" lang="ja-JP" altLang="ja-JP" sz="1800" b="0" kern="1200" dirty="0">
                          <a:solidFill>
                            <a:schemeClr val="tx1"/>
                          </a:solidFill>
                          <a:effectLst/>
                          <a:latin typeface="+mn-ea"/>
                          <a:ea typeface="+mn-ea"/>
                          <a:cs typeface="+mn-cs"/>
                        </a:rPr>
                        <a:t>◯</a:t>
                      </a:r>
                      <a:r>
                        <a:rPr kumimoji="1" lang="ja-JP" altLang="en-US" sz="1800" kern="1200" dirty="0">
                          <a:solidFill>
                            <a:schemeClr val="tx1"/>
                          </a:solidFill>
                          <a:effectLst/>
                          <a:latin typeface="+mn-ea"/>
                          <a:ea typeface="+mn-ea"/>
                          <a:cs typeface="+mn-cs"/>
                        </a:rPr>
                        <a:t>地域ケア個別会議におけるリハ職が押さえておくべき視点</a:t>
                      </a:r>
                      <a:endParaRPr kumimoji="1" lang="en-US" altLang="ja-JP" sz="1800" kern="1200" dirty="0">
                        <a:solidFill>
                          <a:schemeClr val="tx1"/>
                        </a:solidFill>
                        <a:effectLst/>
                        <a:latin typeface="+mn-ea"/>
                        <a:ea typeface="+mn-ea"/>
                        <a:cs typeface="+mn-cs"/>
                      </a:endParaRPr>
                    </a:p>
                  </a:txBody>
                  <a:tcPr marL="8039" marR="8039" marT="803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val="10003"/>
                  </a:ext>
                </a:extLst>
              </a:tr>
              <a:tr h="0">
                <a:tc>
                  <a:txBody>
                    <a:bodyPr/>
                    <a:lstStyle/>
                    <a:p>
                      <a:pPr algn="ctr" fontAlgn="t"/>
                      <a:r>
                        <a:rPr lang="ja-JP" altLang="en-US" sz="2000" b="0" i="0" u="none" strike="noStrike" dirty="0">
                          <a:solidFill>
                            <a:srgbClr val="000000"/>
                          </a:solidFill>
                          <a:effectLst/>
                          <a:latin typeface="游ゴシック" panose="020B0400000000000000" pitchFamily="50" charset="-128"/>
                          <a:ea typeface="游ゴシック" panose="020B0400000000000000" pitchFamily="50" charset="-128"/>
                        </a:rPr>
                        <a:t>　</a:t>
                      </a:r>
                    </a:p>
                  </a:txBody>
                  <a:tcPr marL="8039" marR="8039" marT="8039"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marL="0" marR="0" indent="0" algn="r" defTabSz="777514" rtl="0" eaLnBrk="1" fontAlgn="auto" latinLnBrk="0" hangingPunct="1">
                        <a:lnSpc>
                          <a:spcPct val="100000"/>
                        </a:lnSpc>
                        <a:spcBef>
                          <a:spcPts val="0"/>
                        </a:spcBef>
                        <a:spcAft>
                          <a:spcPts val="0"/>
                        </a:spcAft>
                        <a:buClrTx/>
                        <a:buSzTx/>
                        <a:buFontTx/>
                        <a:buNone/>
                        <a:tabLst/>
                        <a:defRPr/>
                      </a:pPr>
                      <a:r>
                        <a:rPr kumimoji="1" lang="ja-JP" altLang="ja-JP" sz="1800" kern="1200" dirty="0">
                          <a:solidFill>
                            <a:schemeClr val="tx1"/>
                          </a:solidFill>
                          <a:effectLst/>
                          <a:latin typeface="+mn-ea"/>
                          <a:ea typeface="+mn-ea"/>
                          <a:cs typeface="+mn-cs"/>
                        </a:rPr>
                        <a:t>（講師：</a:t>
                      </a:r>
                      <a:r>
                        <a:rPr kumimoji="1" lang="ja-JP" altLang="en-US" sz="1800" kern="1200" dirty="0">
                          <a:solidFill>
                            <a:schemeClr val="tx1"/>
                          </a:solidFill>
                          <a:effectLst/>
                          <a:latin typeface="+mn-ea"/>
                          <a:ea typeface="+mn-ea"/>
                          <a:cs typeface="+mn-cs"/>
                        </a:rPr>
                        <a:t>森下宏樹</a:t>
                      </a:r>
                      <a:r>
                        <a:rPr kumimoji="1" lang="ja-JP" altLang="ja-JP" sz="1800" kern="1200" dirty="0">
                          <a:solidFill>
                            <a:schemeClr val="tx1"/>
                          </a:solidFill>
                          <a:effectLst/>
                          <a:latin typeface="+mn-ea"/>
                          <a:ea typeface="+mn-ea"/>
                          <a:cs typeface="+mn-cs"/>
                        </a:rPr>
                        <a:t>　</a:t>
                      </a:r>
                      <a:r>
                        <a:rPr kumimoji="1" lang="ja-JP" altLang="en-US" sz="1800" kern="1200" dirty="0">
                          <a:solidFill>
                            <a:schemeClr val="tx1"/>
                          </a:solidFill>
                          <a:effectLst/>
                          <a:latin typeface="+mn-ea"/>
                          <a:ea typeface="+mn-ea"/>
                          <a:cs typeface="+mn-cs"/>
                        </a:rPr>
                        <a:t>医療法人仁徳会　森下病院　理学療法士</a:t>
                      </a:r>
                      <a:r>
                        <a:rPr kumimoji="1" lang="ja-JP" altLang="ja-JP" sz="1800" kern="1200" dirty="0">
                          <a:solidFill>
                            <a:schemeClr val="tx1"/>
                          </a:solidFill>
                          <a:effectLst/>
                          <a:latin typeface="+mn-ea"/>
                          <a:ea typeface="+mn-ea"/>
                          <a:cs typeface="+mn-cs"/>
                        </a:rPr>
                        <a:t>）</a:t>
                      </a:r>
                      <a:endParaRPr lang="ja-JP" altLang="en-US" sz="1800" dirty="0">
                        <a:latin typeface="+mn-ea"/>
                        <a:ea typeface="+mn-ea"/>
                      </a:endParaRPr>
                    </a:p>
                  </a:txBody>
                  <a:tcPr marL="8039" marR="8039" marT="803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4"/>
                  </a:ext>
                </a:extLst>
              </a:tr>
              <a:tr h="1006069">
                <a:tc>
                  <a:txBody>
                    <a:bodyPr/>
                    <a:lstStyle/>
                    <a:p>
                      <a:pPr algn="ctr" fontAlgn="ctr"/>
                      <a:r>
                        <a:rPr lang="en-US" altLang="ja-JP" sz="2000" b="0" i="0" u="none" strike="noStrike" dirty="0">
                          <a:solidFill>
                            <a:srgbClr val="000000"/>
                          </a:solidFill>
                          <a:effectLst/>
                          <a:latin typeface="游ゴシック" panose="020B0400000000000000" pitchFamily="50" charset="-128"/>
                          <a:ea typeface="游ゴシック" panose="020B0400000000000000" pitchFamily="50" charset="-128"/>
                        </a:rPr>
                        <a:t>19:52</a:t>
                      </a:r>
                      <a:r>
                        <a:rPr lang="ja-JP" altLang="en-US" sz="2000" b="0" i="0" u="none" strike="noStrike" dirty="0">
                          <a:solidFill>
                            <a:srgbClr val="000000"/>
                          </a:solidFill>
                          <a:effectLst/>
                          <a:latin typeface="游ゴシック" panose="020B0400000000000000" pitchFamily="50" charset="-128"/>
                          <a:ea typeface="游ゴシック" panose="020B0400000000000000" pitchFamily="50" charset="-128"/>
                        </a:rPr>
                        <a:t>～</a:t>
                      </a:r>
                    </a:p>
                  </a:txBody>
                  <a:tcPr marL="8039" marR="8039" marT="803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r>
                        <a:rPr kumimoji="1" lang="ja-JP" altLang="ja-JP" sz="1800" b="0" kern="1200" dirty="0">
                          <a:solidFill>
                            <a:schemeClr val="tx1"/>
                          </a:solidFill>
                          <a:effectLst/>
                          <a:latin typeface="+mn-ea"/>
                          <a:ea typeface="+mn-ea"/>
                          <a:cs typeface="+mn-cs"/>
                        </a:rPr>
                        <a:t>◯</a:t>
                      </a:r>
                      <a:r>
                        <a:rPr kumimoji="1" lang="ja-JP" altLang="en-US" sz="1800" kern="1200" dirty="0">
                          <a:solidFill>
                            <a:schemeClr val="tx1"/>
                          </a:solidFill>
                          <a:effectLst/>
                          <a:latin typeface="+mn-ea"/>
                          <a:ea typeface="+mn-ea"/>
                          <a:cs typeface="+mn-cs"/>
                        </a:rPr>
                        <a:t>実際の事例を通したリハ職の助言について考えてみよう　　　　　　　　　　　　 　　　　　　　　　</a:t>
                      </a:r>
                      <a:endParaRPr kumimoji="1" lang="en-US" altLang="ja-JP" sz="1800" kern="1200" dirty="0">
                        <a:solidFill>
                          <a:schemeClr val="tx1"/>
                        </a:solidFill>
                        <a:effectLst/>
                        <a:latin typeface="+mn-ea"/>
                        <a:ea typeface="+mn-ea"/>
                        <a:cs typeface="+mn-cs"/>
                      </a:endParaRPr>
                    </a:p>
                    <a:p>
                      <a:endParaRPr kumimoji="1" lang="en-US" altLang="ja-JP" sz="1800" b="0" i="0" u="none" strike="noStrike" kern="1200" dirty="0">
                        <a:solidFill>
                          <a:schemeClr val="tx1"/>
                        </a:solidFill>
                        <a:effectLst/>
                        <a:latin typeface="+mn-ea"/>
                        <a:ea typeface="+mn-ea"/>
                        <a:cs typeface="+mn-cs"/>
                      </a:endParaRPr>
                    </a:p>
                    <a:p>
                      <a:r>
                        <a:rPr kumimoji="1" lang="ja-JP" altLang="en-US" sz="1800" b="0" i="0" u="none" strike="noStrike" kern="1200" dirty="0">
                          <a:solidFill>
                            <a:schemeClr val="tx1"/>
                          </a:solidFill>
                          <a:effectLst/>
                          <a:latin typeface="+mn-ea"/>
                          <a:ea typeface="+mn-ea"/>
                          <a:cs typeface="+mn-cs"/>
                        </a:rPr>
                        <a:t>  （講師：酒井英顕　倉敷市立市民病院　作業療法士）</a:t>
                      </a:r>
                      <a:endParaRPr kumimoji="1" lang="en-US" altLang="ja-JP" sz="1800" b="0" i="0" u="none" strike="noStrike" kern="1200" dirty="0">
                        <a:solidFill>
                          <a:schemeClr val="tx1"/>
                        </a:solidFill>
                        <a:effectLst/>
                        <a:latin typeface="+mn-ea"/>
                        <a:ea typeface="+mn-ea"/>
                        <a:cs typeface="+mn-cs"/>
                      </a:endParaRPr>
                    </a:p>
                  </a:txBody>
                  <a:tcPr marL="8039" marR="8039" marT="803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5"/>
                  </a:ext>
                </a:extLst>
              </a:tr>
              <a:tr h="939632">
                <a:tc>
                  <a:txBody>
                    <a:bodyPr/>
                    <a:lstStyle/>
                    <a:p>
                      <a:pPr algn="ctr" fontAlgn="t"/>
                      <a:endParaRPr lang="en-US" altLang="ja-JP" sz="2000" b="0" i="0" u="none" strike="noStrike" dirty="0">
                        <a:solidFill>
                          <a:srgbClr val="000000"/>
                        </a:solidFill>
                        <a:effectLst/>
                        <a:latin typeface="游ゴシック" panose="020B0400000000000000" pitchFamily="50" charset="-128"/>
                        <a:ea typeface="游ゴシック" panose="020B0400000000000000" pitchFamily="50" charset="-128"/>
                      </a:endParaRPr>
                    </a:p>
                    <a:p>
                      <a:pPr algn="ctr" fontAlgn="t"/>
                      <a:r>
                        <a:rPr lang="en-US" altLang="ja-JP" sz="2000" b="0" i="0" u="none" strike="noStrike" dirty="0">
                          <a:solidFill>
                            <a:srgbClr val="000000"/>
                          </a:solidFill>
                          <a:effectLst/>
                          <a:latin typeface="游ゴシック" panose="020B0400000000000000" pitchFamily="50" charset="-128"/>
                          <a:ea typeface="游ゴシック" panose="020B0400000000000000" pitchFamily="50" charset="-128"/>
                        </a:rPr>
                        <a:t>20:42</a:t>
                      </a:r>
                      <a:r>
                        <a:rPr lang="ja-JP" altLang="en-US" sz="2000" b="0" i="0" u="none" strike="noStrike" dirty="0">
                          <a:solidFill>
                            <a:srgbClr val="000000"/>
                          </a:solidFill>
                          <a:effectLst/>
                          <a:latin typeface="游ゴシック" panose="020B0400000000000000" pitchFamily="50" charset="-128"/>
                          <a:ea typeface="游ゴシック" panose="020B0400000000000000" pitchFamily="50" charset="-128"/>
                        </a:rPr>
                        <a:t>～</a:t>
                      </a:r>
                      <a:endParaRPr lang="en-US" altLang="ja-JP" sz="20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8039" marR="8039" marT="8039"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a:r>
                        <a:rPr kumimoji="1" lang="ja-JP" altLang="ja-JP" sz="1800" b="0" kern="1200" dirty="0">
                          <a:solidFill>
                            <a:schemeClr val="tx1"/>
                          </a:solidFill>
                          <a:effectLst/>
                          <a:latin typeface="+mn-ea"/>
                          <a:ea typeface="+mn-ea"/>
                          <a:cs typeface="+mn-cs"/>
                        </a:rPr>
                        <a:t>◯</a:t>
                      </a:r>
                      <a:r>
                        <a:rPr lang="ja-JP" altLang="en-US" sz="1800" b="0" i="0" u="none" strike="noStrike" dirty="0">
                          <a:solidFill>
                            <a:srgbClr val="000000"/>
                          </a:solidFill>
                          <a:effectLst/>
                          <a:latin typeface="+mn-ea"/>
                          <a:ea typeface="+mn-ea"/>
                        </a:rPr>
                        <a:t>まとめ  今から地域ケア個別会議に参加するリハ職へ</a:t>
                      </a:r>
                      <a:endParaRPr lang="en-US" altLang="ja-JP" sz="1800" b="0" i="0" u="none" strike="noStrike" dirty="0">
                        <a:solidFill>
                          <a:srgbClr val="000000"/>
                        </a:solidFill>
                        <a:effectLst/>
                        <a:latin typeface="+mn-ea"/>
                        <a:ea typeface="+mn-ea"/>
                      </a:endParaRPr>
                    </a:p>
                    <a:p>
                      <a:pPr algn="l"/>
                      <a:r>
                        <a:rPr lang="ja-JP" altLang="en-US" sz="1800" b="0" i="0" u="none" strike="noStrike" dirty="0">
                          <a:solidFill>
                            <a:srgbClr val="000000"/>
                          </a:solidFill>
                          <a:effectLst/>
                          <a:latin typeface="+mn-ea"/>
                          <a:ea typeface="+mn-ea"/>
                        </a:rPr>
                        <a:t>　　　　　　　　　　　　　　　　　　</a:t>
                      </a:r>
                      <a:endParaRPr lang="en-US" altLang="ja-JP" sz="1800" b="0" i="0" u="none" strike="noStrike" dirty="0">
                        <a:solidFill>
                          <a:srgbClr val="000000"/>
                        </a:solidFill>
                        <a:effectLst/>
                        <a:latin typeface="+mn-ea"/>
                        <a:ea typeface="+mn-ea"/>
                      </a:endParaRPr>
                    </a:p>
                    <a:p>
                      <a:pPr algn="l"/>
                      <a:r>
                        <a:rPr lang="ja-JP" altLang="en-US" sz="1800" b="0" i="0" u="none" strike="noStrike" dirty="0">
                          <a:solidFill>
                            <a:srgbClr val="000000"/>
                          </a:solidFill>
                          <a:effectLst/>
                          <a:latin typeface="+mn-ea"/>
                          <a:ea typeface="+mn-ea"/>
                        </a:rPr>
                        <a:t>  （講師：加藤祐規　玉野総合医療専門学校　理学療法士）</a:t>
                      </a:r>
                    </a:p>
                  </a:txBody>
                  <a:tcPr marL="8039" marR="8039" marT="803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7"/>
                  </a:ext>
                </a:extLst>
              </a:tr>
              <a:tr h="290036">
                <a:tc>
                  <a:txBody>
                    <a:bodyPr/>
                    <a:lstStyle/>
                    <a:p>
                      <a:pPr algn="ctr" fontAlgn="t"/>
                      <a:endParaRPr lang="en-US" altLang="ja-JP" sz="2000" b="0" i="0" u="none" strike="noStrike" dirty="0">
                        <a:solidFill>
                          <a:srgbClr val="000000"/>
                        </a:solidFill>
                        <a:effectLst/>
                        <a:latin typeface="游ゴシック" panose="020B0400000000000000" pitchFamily="50" charset="-128"/>
                        <a:ea typeface="游ゴシック" panose="020B0400000000000000" pitchFamily="50" charset="-128"/>
                      </a:endParaRPr>
                    </a:p>
                    <a:p>
                      <a:pPr algn="ctr" fontAlgn="t"/>
                      <a:r>
                        <a:rPr lang="en-US" altLang="ja-JP" sz="2000" b="0" i="0" u="none" strike="noStrike" dirty="0">
                          <a:solidFill>
                            <a:srgbClr val="000000"/>
                          </a:solidFill>
                          <a:effectLst/>
                          <a:latin typeface="游ゴシック" panose="020B0400000000000000" pitchFamily="50" charset="-128"/>
                          <a:ea typeface="游ゴシック" panose="020B0400000000000000" pitchFamily="50" charset="-128"/>
                        </a:rPr>
                        <a:t>20:57</a:t>
                      </a:r>
                      <a:r>
                        <a:rPr lang="ja-JP" altLang="en-US" sz="2000" b="0" i="0" u="none" strike="noStrike" dirty="0">
                          <a:solidFill>
                            <a:srgbClr val="000000"/>
                          </a:solidFill>
                          <a:effectLst/>
                          <a:latin typeface="游ゴシック" panose="020B0400000000000000" pitchFamily="50" charset="-128"/>
                          <a:ea typeface="游ゴシック" panose="020B0400000000000000" pitchFamily="50" charset="-128"/>
                        </a:rPr>
                        <a:t>～</a:t>
                      </a:r>
                    </a:p>
                  </a:txBody>
                  <a:tcPr marL="8039" marR="8039" marT="8039"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endParaRPr kumimoji="1" lang="en-US" altLang="ja-JP" sz="2000" kern="1200" dirty="0">
                        <a:solidFill>
                          <a:schemeClr val="tx1"/>
                        </a:solidFill>
                        <a:effectLst/>
                        <a:latin typeface="+mn-ea"/>
                        <a:ea typeface="+mn-ea"/>
                        <a:cs typeface="+mn-cs"/>
                      </a:endParaRPr>
                    </a:p>
                    <a:p>
                      <a:r>
                        <a:rPr kumimoji="1" lang="ja-JP" altLang="ja-JP" sz="1800" kern="1200" dirty="0">
                          <a:solidFill>
                            <a:schemeClr val="tx1"/>
                          </a:solidFill>
                          <a:effectLst/>
                          <a:latin typeface="+mn-ea"/>
                          <a:ea typeface="+mn-ea"/>
                          <a:cs typeface="+mn-cs"/>
                        </a:rPr>
                        <a:t>◯</a:t>
                      </a:r>
                      <a:r>
                        <a:rPr kumimoji="1" lang="ja-JP" altLang="en-US" sz="1800" kern="1200" dirty="0">
                          <a:solidFill>
                            <a:schemeClr val="tx1"/>
                          </a:solidFill>
                          <a:effectLst/>
                          <a:latin typeface="+mn-ea"/>
                          <a:ea typeface="+mn-ea"/>
                          <a:cs typeface="+mn-cs"/>
                        </a:rPr>
                        <a:t>質疑応答</a:t>
                      </a:r>
                      <a:endParaRPr kumimoji="1" lang="ja-JP" altLang="ja-JP" sz="1800" kern="1200" dirty="0">
                        <a:solidFill>
                          <a:schemeClr val="tx1"/>
                        </a:solidFill>
                        <a:effectLst/>
                        <a:latin typeface="+mn-ea"/>
                        <a:ea typeface="+mn-ea"/>
                        <a:cs typeface="+mn-cs"/>
                      </a:endParaRPr>
                    </a:p>
                  </a:txBody>
                  <a:tcPr marL="8039" marR="8039" marT="803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val="10008"/>
                  </a:ext>
                </a:extLst>
              </a:tr>
              <a:tr h="0">
                <a:tc>
                  <a:txBody>
                    <a:bodyPr/>
                    <a:lstStyle/>
                    <a:p>
                      <a:pPr algn="ctr" fontAlgn="t"/>
                      <a:r>
                        <a:rPr lang="ja-JP" altLang="en-US" sz="2000" b="0" i="0" u="none" strike="noStrike" dirty="0">
                          <a:solidFill>
                            <a:srgbClr val="000000"/>
                          </a:solidFill>
                          <a:effectLst/>
                          <a:latin typeface="游ゴシック" panose="020B0400000000000000" pitchFamily="50" charset="-128"/>
                          <a:ea typeface="游ゴシック" panose="020B0400000000000000" pitchFamily="50" charset="-128"/>
                        </a:rPr>
                        <a:t>　</a:t>
                      </a:r>
                    </a:p>
                  </a:txBody>
                  <a:tcPr marL="8039" marR="8039" marT="8039"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marL="0" marR="0" indent="0" algn="r" defTabSz="777514" rtl="0" eaLnBrk="1" fontAlgn="ctr" latinLnBrk="0" hangingPunct="1">
                        <a:lnSpc>
                          <a:spcPct val="100000"/>
                        </a:lnSpc>
                        <a:spcBef>
                          <a:spcPts val="0"/>
                        </a:spcBef>
                        <a:spcAft>
                          <a:spcPts val="0"/>
                        </a:spcAft>
                        <a:buClrTx/>
                        <a:buSzTx/>
                        <a:buFontTx/>
                        <a:buNone/>
                        <a:tabLst/>
                        <a:defRPr/>
                      </a:pPr>
                      <a:endParaRPr lang="ja-JP" altLang="en-US" sz="2000" b="0" i="0" u="none" strike="noStrike" dirty="0">
                        <a:solidFill>
                          <a:srgbClr val="000000"/>
                        </a:solidFill>
                        <a:effectLst/>
                        <a:latin typeface="+mn-ea"/>
                        <a:ea typeface="+mn-ea"/>
                      </a:endParaRPr>
                    </a:p>
                  </a:txBody>
                  <a:tcPr marL="8039" marR="8039" marT="803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9"/>
                  </a:ext>
                </a:extLst>
              </a:tr>
              <a:tr h="664221">
                <a:tc>
                  <a:txBody>
                    <a:bodyPr/>
                    <a:lstStyle/>
                    <a:p>
                      <a:pPr marL="0" marR="0" lvl="0" indent="0" algn="ctr" defTabSz="777514" rtl="0" eaLnBrk="1" fontAlgn="ctr" latinLnBrk="0" hangingPunct="1">
                        <a:lnSpc>
                          <a:spcPct val="100000"/>
                        </a:lnSpc>
                        <a:spcBef>
                          <a:spcPts val="0"/>
                        </a:spcBef>
                        <a:spcAft>
                          <a:spcPts val="0"/>
                        </a:spcAft>
                        <a:buClrTx/>
                        <a:buSzTx/>
                        <a:buFontTx/>
                        <a:buNone/>
                        <a:tabLst/>
                        <a:defRPr/>
                      </a:pPr>
                      <a:r>
                        <a:rPr lang="en-US" altLang="ja-JP" sz="2000" b="0" i="0" u="none" strike="noStrike" dirty="0">
                          <a:solidFill>
                            <a:srgbClr val="000000"/>
                          </a:solidFill>
                          <a:effectLst/>
                          <a:latin typeface="游ゴシック" panose="020B0400000000000000" pitchFamily="50" charset="-128"/>
                          <a:ea typeface="游ゴシック" panose="020B0400000000000000" pitchFamily="50" charset="-128"/>
                        </a:rPr>
                        <a:t>21:00</a:t>
                      </a:r>
                      <a:r>
                        <a:rPr lang="ja-JP" altLang="en-US" sz="2000" b="0" i="0" u="none" strike="noStrike" dirty="0">
                          <a:solidFill>
                            <a:srgbClr val="000000"/>
                          </a:solidFill>
                          <a:effectLst/>
                          <a:latin typeface="游ゴシック" panose="020B0400000000000000" pitchFamily="50" charset="-128"/>
                          <a:ea typeface="游ゴシック" panose="020B0400000000000000" pitchFamily="50" charset="-128"/>
                        </a:rPr>
                        <a:t>～</a:t>
                      </a:r>
                    </a:p>
                  </a:txBody>
                  <a:tcPr marL="8039" marR="8039" marT="803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2000" b="0" i="0" u="none" strike="noStrike" dirty="0">
                          <a:solidFill>
                            <a:srgbClr val="000000"/>
                          </a:solidFill>
                          <a:effectLst/>
                          <a:latin typeface="+mn-ea"/>
                          <a:ea typeface="+mn-ea"/>
                        </a:rPr>
                        <a:t>　閉会挨拶</a:t>
                      </a:r>
                    </a:p>
                  </a:txBody>
                  <a:tcPr marL="8039" marR="8039" marT="803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6"/>
                  </a:ext>
                </a:extLst>
              </a:tr>
            </a:tbl>
          </a:graphicData>
        </a:graphic>
      </p:graphicFrame>
      <p:sp>
        <p:nvSpPr>
          <p:cNvPr id="10" name="テキスト ボックス 9"/>
          <p:cNvSpPr txBox="1"/>
          <p:nvPr/>
        </p:nvSpPr>
        <p:spPr>
          <a:xfrm>
            <a:off x="272955" y="7699245"/>
            <a:ext cx="1462260" cy="338554"/>
          </a:xfrm>
          <a:prstGeom prst="rect">
            <a:avLst/>
          </a:prstGeom>
          <a:noFill/>
        </p:spPr>
        <p:txBody>
          <a:bodyPr wrap="none" rtlCol="0">
            <a:spAutoFit/>
          </a:bodyPr>
          <a:lstStyle/>
          <a:p>
            <a:r>
              <a:rPr lang="ja-JP" altLang="en-US" sz="1600" dirty="0"/>
              <a:t>◆注意事項◆ </a:t>
            </a:r>
            <a:endParaRPr kumimoji="1" lang="ja-JP" altLang="en-US" sz="1600" dirty="0"/>
          </a:p>
        </p:txBody>
      </p:sp>
      <p:sp>
        <p:nvSpPr>
          <p:cNvPr id="12" name="テキスト ボックス 11"/>
          <p:cNvSpPr txBox="1"/>
          <p:nvPr/>
        </p:nvSpPr>
        <p:spPr>
          <a:xfrm>
            <a:off x="339630" y="8037799"/>
            <a:ext cx="6825121" cy="830997"/>
          </a:xfrm>
          <a:prstGeom prst="rect">
            <a:avLst/>
          </a:prstGeom>
          <a:noFill/>
        </p:spPr>
        <p:txBody>
          <a:bodyPr wrap="square" rtlCol="0">
            <a:spAutoFit/>
          </a:bodyPr>
          <a:lstStyle/>
          <a:p>
            <a:r>
              <a:rPr lang="ja-JP" altLang="en-US" sz="1200" dirty="0"/>
              <a:t>・研修会を申し込まれた後キャンセルをされる場合には、問い合わせ先に連絡をして下さい。</a:t>
            </a:r>
            <a:endParaRPr lang="en-US" altLang="ja-JP" sz="1200" dirty="0"/>
          </a:p>
          <a:p>
            <a:r>
              <a:rPr lang="ja-JP" altLang="en-US" sz="1200" dirty="0"/>
              <a:t>・研修会申し込み終了後に事例の課題や講義資料をメールに送付させて頂きますのでメールアドレスは</a:t>
            </a:r>
            <a:endParaRPr lang="en-US" altLang="ja-JP" sz="1200" dirty="0"/>
          </a:p>
          <a:p>
            <a:r>
              <a:rPr lang="ja-JP" altLang="en-US" sz="1200" dirty="0"/>
              <a:t>大きい容量が受信できるアドレスでお願い致します。</a:t>
            </a:r>
            <a:endParaRPr lang="en-US" altLang="ja-JP" sz="1200" dirty="0"/>
          </a:p>
          <a:p>
            <a:r>
              <a:rPr lang="ja-JP" altLang="en-US" sz="1200" dirty="0"/>
              <a:t>・事例の課題はグーグルフォームへ回答をお願い致します。期限は課題送付時に送らせて頂きます。</a:t>
            </a:r>
            <a:endParaRPr lang="en-US" altLang="ja-JP" sz="1200" dirty="0"/>
          </a:p>
        </p:txBody>
      </p:sp>
      <p:sp>
        <p:nvSpPr>
          <p:cNvPr id="2" name="テキスト ボックス 1">
            <a:extLst>
              <a:ext uri="{FF2B5EF4-FFF2-40B4-BE49-F238E27FC236}">
                <a16:creationId xmlns:a16="http://schemas.microsoft.com/office/drawing/2014/main" id="{F67E3E5A-0C88-5FE1-D47F-9A78160EE582}"/>
              </a:ext>
            </a:extLst>
          </p:cNvPr>
          <p:cNvSpPr txBox="1"/>
          <p:nvPr/>
        </p:nvSpPr>
        <p:spPr>
          <a:xfrm>
            <a:off x="272955" y="9038073"/>
            <a:ext cx="3365024" cy="338554"/>
          </a:xfrm>
          <a:prstGeom prst="rect">
            <a:avLst/>
          </a:prstGeom>
          <a:noFill/>
        </p:spPr>
        <p:txBody>
          <a:bodyPr wrap="none" rtlCol="0">
            <a:spAutoFit/>
          </a:bodyPr>
          <a:lstStyle/>
          <a:p>
            <a:r>
              <a:rPr lang="ja-JP" altLang="en-US" sz="1600" dirty="0"/>
              <a:t>◆各団体 生涯学習ポイントについて </a:t>
            </a:r>
            <a:endParaRPr kumimoji="1" lang="ja-JP" altLang="en-US" sz="1600" dirty="0"/>
          </a:p>
        </p:txBody>
      </p:sp>
      <p:sp>
        <p:nvSpPr>
          <p:cNvPr id="4" name="テキスト ボックス 3">
            <a:extLst>
              <a:ext uri="{FF2B5EF4-FFF2-40B4-BE49-F238E27FC236}">
                <a16:creationId xmlns:a16="http://schemas.microsoft.com/office/drawing/2014/main" id="{743FC844-DBD9-C19B-DE04-705F973B5BE0}"/>
              </a:ext>
            </a:extLst>
          </p:cNvPr>
          <p:cNvSpPr txBox="1"/>
          <p:nvPr/>
        </p:nvSpPr>
        <p:spPr>
          <a:xfrm>
            <a:off x="339630" y="9376627"/>
            <a:ext cx="7117654" cy="646331"/>
          </a:xfrm>
          <a:prstGeom prst="rect">
            <a:avLst/>
          </a:prstGeom>
          <a:noFill/>
        </p:spPr>
        <p:txBody>
          <a:bodyPr wrap="square" rtlCol="0">
            <a:spAutoFit/>
          </a:bodyPr>
          <a:lstStyle/>
          <a:p>
            <a:r>
              <a:rPr lang="ja-JP" altLang="en-US" sz="1200" dirty="0"/>
              <a:t>・日本作業療法士協会、日本言語聴覚士協会それぞれの生涯学習ポイント認定の研修会となります。</a:t>
            </a:r>
            <a:endParaRPr lang="en-US" altLang="ja-JP" sz="1200" dirty="0"/>
          </a:p>
          <a:p>
            <a:r>
              <a:rPr lang="ja-JP" altLang="en-US" sz="1200" dirty="0"/>
              <a:t>・日本理学療法士協会のポイント認定は、新制度導入により</a:t>
            </a:r>
            <a:r>
              <a:rPr lang="en-US" altLang="ja-JP" sz="1200" dirty="0"/>
              <a:t>2022</a:t>
            </a:r>
            <a:r>
              <a:rPr lang="ja-JP" altLang="en-US" sz="1200" dirty="0"/>
              <a:t>年</a:t>
            </a:r>
            <a:r>
              <a:rPr lang="en-US" altLang="ja-JP" sz="1200" dirty="0"/>
              <a:t>1</a:t>
            </a:r>
            <a:r>
              <a:rPr lang="ja-JP" altLang="en-US" sz="1200" dirty="0"/>
              <a:t>月から申請不可となりました。</a:t>
            </a:r>
            <a:endParaRPr lang="en-US" altLang="ja-JP" sz="1200" dirty="0"/>
          </a:p>
          <a:p>
            <a:r>
              <a:rPr lang="ja-JP" altLang="en-US" sz="1200" dirty="0"/>
              <a:t>・言語聴覚士の方には参加証明書を後日送付します（全国協会会員のみ）。</a:t>
            </a:r>
            <a:endParaRPr lang="en-US" altLang="ja-JP" sz="1200" dirty="0"/>
          </a:p>
        </p:txBody>
      </p:sp>
      <p:sp>
        <p:nvSpPr>
          <p:cNvPr id="32" name="正方形/長方形 31"/>
          <p:cNvSpPr/>
          <p:nvPr/>
        </p:nvSpPr>
        <p:spPr>
          <a:xfrm>
            <a:off x="1" y="10239689"/>
            <a:ext cx="7775574" cy="672475"/>
          </a:xfrm>
          <a:prstGeom prst="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 name="テキスト ボックス 5"/>
          <p:cNvSpPr txBox="1"/>
          <p:nvPr/>
        </p:nvSpPr>
        <p:spPr>
          <a:xfrm>
            <a:off x="423376" y="10473805"/>
            <a:ext cx="3884397" cy="307777"/>
          </a:xfrm>
          <a:prstGeom prst="rect">
            <a:avLst/>
          </a:prstGeom>
          <a:noFill/>
        </p:spPr>
        <p:txBody>
          <a:bodyPr wrap="none" rtlCol="0">
            <a:spAutoFit/>
          </a:bodyPr>
          <a:lstStyle/>
          <a:p>
            <a:r>
              <a:rPr kumimoji="1" lang="ja-JP" altLang="en-US" sz="1400" dirty="0"/>
              <a:t>岡山県リハビリテーション専門職団体連絡会主催</a:t>
            </a:r>
          </a:p>
        </p:txBody>
      </p:sp>
      <p:sp>
        <p:nvSpPr>
          <p:cNvPr id="15" name="テキスト ボックス 14">
            <a:extLst>
              <a:ext uri="{FF2B5EF4-FFF2-40B4-BE49-F238E27FC236}">
                <a16:creationId xmlns:a16="http://schemas.microsoft.com/office/drawing/2014/main" id="{32BF0113-6722-6A04-457F-AED5B49937EB}"/>
              </a:ext>
            </a:extLst>
          </p:cNvPr>
          <p:cNvSpPr txBox="1"/>
          <p:nvPr/>
        </p:nvSpPr>
        <p:spPr>
          <a:xfrm>
            <a:off x="4330234" y="10319121"/>
            <a:ext cx="2916728" cy="553998"/>
          </a:xfrm>
          <a:prstGeom prst="rect">
            <a:avLst/>
          </a:prstGeom>
          <a:noFill/>
        </p:spPr>
        <p:txBody>
          <a:bodyPr wrap="square">
            <a:spAutoFit/>
          </a:bodyPr>
          <a:lstStyle/>
          <a:p>
            <a:r>
              <a:rPr kumimoji="1" lang="ja-JP" altLang="en-US" sz="1000" dirty="0"/>
              <a:t>構成団体　　　　（一社）岡山県理学療法士会</a:t>
            </a:r>
            <a:endParaRPr kumimoji="1" lang="en-US" altLang="ja-JP" sz="1000" dirty="0"/>
          </a:p>
          <a:p>
            <a:r>
              <a:rPr kumimoji="1" lang="ja-JP" altLang="en-US" sz="1000" dirty="0"/>
              <a:t>　　　　　　　　　　（一社）岡山県作業療法士会</a:t>
            </a:r>
            <a:endParaRPr kumimoji="1" lang="en-US" altLang="ja-JP" sz="1000" dirty="0"/>
          </a:p>
          <a:p>
            <a:r>
              <a:rPr kumimoji="1" lang="ja-JP" altLang="en-US" sz="1000" dirty="0"/>
              <a:t>　　　　　　　　　　（一社）岡山県言語聴覚士会</a:t>
            </a:r>
          </a:p>
        </p:txBody>
      </p:sp>
    </p:spTree>
    <p:extLst>
      <p:ext uri="{BB962C8B-B14F-4D97-AF65-F5344CB8AC3E}">
        <p14:creationId xmlns:p14="http://schemas.microsoft.com/office/powerpoint/2010/main" val="16860394"/>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51.pptx" id="{D8CEF92E-E621-4889-A2C4-D44EA4896D94}" vid="{7BA0B976-7AA0-4750-86DE-53A6EBAC7E76}"/>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51</Template>
  <TotalTime>2902</TotalTime>
  <Words>615</Words>
  <Application>Microsoft Office PowerPoint</Application>
  <PresentationFormat>ユーザー設定</PresentationFormat>
  <Paragraphs>73</Paragraphs>
  <Slides>2</Slides>
  <Notes>0</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2</vt:i4>
      </vt:variant>
    </vt:vector>
  </HeadingPairs>
  <TitlesOfParts>
    <vt:vector size="6" baseType="lpstr">
      <vt:lpstr>游ゴシック</vt:lpstr>
      <vt:lpstr>Arial</vt:lpstr>
      <vt:lpstr>Calibri</vt:lpstr>
      <vt:lpstr>Office テーマ</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reha-c</dc:creator>
  <cp:lastModifiedBy>英顕 酒井</cp:lastModifiedBy>
  <cp:revision>192</cp:revision>
  <cp:lastPrinted>2020-10-23T06:19:13Z</cp:lastPrinted>
  <dcterms:created xsi:type="dcterms:W3CDTF">2013-08-08T01:25:55Z</dcterms:created>
  <dcterms:modified xsi:type="dcterms:W3CDTF">2025-09-18T11:20:38Z</dcterms:modified>
</cp:coreProperties>
</file>